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178" r:id="rId2"/>
    <p:sldId id="1179" r:id="rId3"/>
    <p:sldId id="1180" r:id="rId4"/>
    <p:sldId id="1181" r:id="rId5"/>
    <p:sldId id="1186" r:id="rId6"/>
    <p:sldId id="1187" r:id="rId7"/>
    <p:sldId id="1188" r:id="rId8"/>
    <p:sldId id="1189" r:id="rId9"/>
    <p:sldId id="1190" r:id="rId10"/>
    <p:sldId id="1191" r:id="rId11"/>
    <p:sldId id="1192" r:id="rId12"/>
    <p:sldId id="1193" r:id="rId13"/>
    <p:sldId id="1182" r:id="rId14"/>
    <p:sldId id="1183" r:id="rId15"/>
    <p:sldId id="1184" r:id="rId16"/>
    <p:sldId id="1185" r:id="rId17"/>
    <p:sldId id="1194" r:id="rId18"/>
    <p:sldId id="1195" r:id="rId19"/>
    <p:sldId id="1196" r:id="rId20"/>
    <p:sldId id="1206" r:id="rId21"/>
    <p:sldId id="1197" r:id="rId22"/>
    <p:sldId id="1205" r:id="rId23"/>
    <p:sldId id="1201" r:id="rId24"/>
    <p:sldId id="1198" r:id="rId25"/>
    <p:sldId id="1202" r:id="rId26"/>
    <p:sldId id="1204" r:id="rId27"/>
    <p:sldId id="1207" r:id="rId28"/>
    <p:sldId id="1208" r:id="rId29"/>
    <p:sldId id="1199" r:id="rId30"/>
    <p:sldId id="1209" r:id="rId31"/>
    <p:sldId id="1210" r:id="rId32"/>
    <p:sldId id="1211" r:id="rId33"/>
    <p:sldId id="1212" r:id="rId34"/>
    <p:sldId id="1213" r:id="rId35"/>
    <p:sldId id="1214" r:id="rId36"/>
    <p:sldId id="1215" r:id="rId37"/>
    <p:sldId id="1216" r:id="rId38"/>
    <p:sldId id="1217" r:id="rId39"/>
    <p:sldId id="1225" r:id="rId40"/>
    <p:sldId id="1222" r:id="rId41"/>
    <p:sldId id="1218" r:id="rId42"/>
    <p:sldId id="1219" r:id="rId43"/>
    <p:sldId id="1221" r:id="rId44"/>
    <p:sldId id="1220" r:id="rId45"/>
    <p:sldId id="1223" r:id="rId46"/>
    <p:sldId id="1224" r:id="rId47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033" autoAdjust="0"/>
  </p:normalViewPr>
  <p:slideViewPr>
    <p:cSldViewPr snapToGrid="0">
      <p:cViewPr>
        <p:scale>
          <a:sx n="75" d="100"/>
          <a:sy n="75" d="100"/>
        </p:scale>
        <p:origin x="974" y="216"/>
      </p:cViewPr>
      <p:guideLst/>
    </p:cSldViewPr>
  </p:slideViewPr>
  <p:outlineViewPr>
    <p:cViewPr>
      <p:scale>
        <a:sx n="33" d="100"/>
        <a:sy n="33" d="100"/>
      </p:scale>
      <p:origin x="0" y="-221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A8F2-B729-4A11-B89E-F819787947A1}" type="datetimeFigureOut">
              <a:rPr lang="es-AR" smtClean="0"/>
              <a:t>17/3/2026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A7580-3CDD-4D30-AE5E-2A9B2502B78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23889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A8F2-B729-4A11-B89E-F819787947A1}" type="datetimeFigureOut">
              <a:rPr lang="es-AR" smtClean="0"/>
              <a:t>17/3/2026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A7580-3CDD-4D30-AE5E-2A9B2502B78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78792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A8F2-B729-4A11-B89E-F819787947A1}" type="datetimeFigureOut">
              <a:rPr lang="es-AR" smtClean="0"/>
              <a:t>17/3/2026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A7580-3CDD-4D30-AE5E-2A9B2502B78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57808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A8F2-B729-4A11-B89E-F819787947A1}" type="datetimeFigureOut">
              <a:rPr lang="es-AR" smtClean="0"/>
              <a:t>17/3/2026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A7580-3CDD-4D30-AE5E-2A9B2502B78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17186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A8F2-B729-4A11-B89E-F819787947A1}" type="datetimeFigureOut">
              <a:rPr lang="es-AR" smtClean="0"/>
              <a:t>17/3/2026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A7580-3CDD-4D30-AE5E-2A9B2502B78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04113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A8F2-B729-4A11-B89E-F819787947A1}" type="datetimeFigureOut">
              <a:rPr lang="es-AR" smtClean="0"/>
              <a:t>17/3/2026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A7580-3CDD-4D30-AE5E-2A9B2502B78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90553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A8F2-B729-4A11-B89E-F819787947A1}" type="datetimeFigureOut">
              <a:rPr lang="es-AR" smtClean="0"/>
              <a:t>17/3/2026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A7580-3CDD-4D30-AE5E-2A9B2502B78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55683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A8F2-B729-4A11-B89E-F819787947A1}" type="datetimeFigureOut">
              <a:rPr lang="es-AR" smtClean="0"/>
              <a:t>17/3/2026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A7580-3CDD-4D30-AE5E-2A9B2502B78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54543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A8F2-B729-4A11-B89E-F819787947A1}" type="datetimeFigureOut">
              <a:rPr lang="es-AR" smtClean="0"/>
              <a:t>17/3/2026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A7580-3CDD-4D30-AE5E-2A9B2502B78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19519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A8F2-B729-4A11-B89E-F819787947A1}" type="datetimeFigureOut">
              <a:rPr lang="es-AR" smtClean="0"/>
              <a:t>17/3/2026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A7580-3CDD-4D30-AE5E-2A9B2502B78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83430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A8F2-B729-4A11-B89E-F819787947A1}" type="datetimeFigureOut">
              <a:rPr lang="es-AR" smtClean="0"/>
              <a:t>17/3/2026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A7580-3CDD-4D30-AE5E-2A9B2502B78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2713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9A8F2-B729-4A11-B89E-F819787947A1}" type="datetimeFigureOut">
              <a:rPr lang="es-AR" smtClean="0"/>
              <a:t>17/3/2026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A7580-3CDD-4D30-AE5E-2A9B2502B78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18895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4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g"/><Relationship Id="rId5" Type="http://schemas.openxmlformats.org/officeDocument/2006/relationships/image" Target="../media/image57.jpg"/><Relationship Id="rId4" Type="http://schemas.openxmlformats.org/officeDocument/2006/relationships/image" Target="../media/image6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image" Target="../media/image70.jpeg"/><Relationship Id="rId7" Type="http://schemas.openxmlformats.org/officeDocument/2006/relationships/image" Target="../media/image74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86.jp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jpeg"/><Relationship Id="rId4" Type="http://schemas.openxmlformats.org/officeDocument/2006/relationships/image" Target="../media/image96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618" y="141613"/>
            <a:ext cx="5341380" cy="660406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1672" y="305411"/>
            <a:ext cx="6096000" cy="64940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600" b="1" dirty="0">
                <a:latin typeface="Segoe Print" panose="02000600000000000000" pitchFamily="2" charset="0"/>
              </a:rPr>
              <a:t>SILLA DE RUEDAS CON ELEVAPIERNAS, INODORO PORTATIL Y FRENOS. </a:t>
            </a:r>
          </a:p>
          <a:p>
            <a:endParaRPr lang="es-ES" sz="1600" b="1" dirty="0">
              <a:latin typeface="Segoe Print" panose="02000600000000000000" pitchFamily="2" charset="0"/>
            </a:endParaRPr>
          </a:p>
          <a:p>
            <a:r>
              <a:rPr lang="es-ES" sz="1400" dirty="0">
                <a:latin typeface="Segoe Print" panose="02000600000000000000" pitchFamily="2" charset="0"/>
              </a:rPr>
              <a:t>Ajustable hasta un </a:t>
            </a:r>
            <a:r>
              <a:rPr lang="es-ES" sz="1400" dirty="0" err="1">
                <a:latin typeface="Segoe Print" panose="02000600000000000000" pitchFamily="2" charset="0"/>
              </a:rPr>
              <a:t>angulo</a:t>
            </a:r>
            <a:r>
              <a:rPr lang="es-ES" sz="1400" dirty="0">
                <a:latin typeface="Segoe Print" panose="02000600000000000000" pitchFamily="2" charset="0"/>
              </a:rPr>
              <a:t> de 180° (cama horizontal), y </a:t>
            </a:r>
            <a:r>
              <a:rPr lang="es-ES" sz="1400" dirty="0" err="1">
                <a:latin typeface="Segoe Print" panose="02000600000000000000" pitchFamily="2" charset="0"/>
              </a:rPr>
              <a:t>tambien</a:t>
            </a:r>
            <a:r>
              <a:rPr lang="es-ES" sz="1400" dirty="0">
                <a:latin typeface="Segoe Print" panose="02000600000000000000" pitchFamily="2" charset="0"/>
              </a:rPr>
              <a:t> plegable para guardar en el baúl de cualquier auto.</a:t>
            </a:r>
          </a:p>
          <a:p>
            <a:endParaRPr lang="es-ES" sz="1400" dirty="0">
              <a:latin typeface="Segoe Print" panose="02000600000000000000" pitchFamily="2" charset="0"/>
            </a:endParaRPr>
          </a:p>
          <a:p>
            <a:r>
              <a:rPr lang="es-ES" sz="1200">
                <a:latin typeface="Segoe Print" panose="02000600000000000000" pitchFamily="2" charset="0"/>
              </a:rPr>
              <a:t>Silla </a:t>
            </a:r>
            <a:r>
              <a:rPr lang="es-ES" sz="1200" dirty="0">
                <a:latin typeface="Segoe Print" panose="02000600000000000000" pitchFamily="2" charset="0"/>
              </a:rPr>
              <a:t>fabricada en acero resistente y ligero, asiento y respaldo regulables en altura, descansa brazos plegables, eleva piernas desmontables y ajustables, s</a:t>
            </a:r>
          </a:p>
          <a:p>
            <a:endParaRPr lang="es-ES" sz="1200" dirty="0">
              <a:latin typeface="Segoe Print" panose="02000600000000000000" pitchFamily="2" charset="0"/>
            </a:endParaRPr>
          </a:p>
          <a:p>
            <a:r>
              <a:rPr lang="es-ES" sz="1200" dirty="0">
                <a:latin typeface="Segoe Print" panose="02000600000000000000" pitchFamily="2" charset="0"/>
              </a:rPr>
              <a:t>Sus llantas tanto traseras como delanteras son macizas fabricadas con cañuela sólida, cuenta con 2 frenos individuales en cada una de las llantas traseras con auto bloqueo para mayor seguridad. </a:t>
            </a:r>
          </a:p>
          <a:p>
            <a:endParaRPr lang="es-ES" sz="1200" dirty="0">
              <a:latin typeface="Segoe Print" panose="02000600000000000000" pitchFamily="2" charset="0"/>
            </a:endParaRPr>
          </a:p>
          <a:p>
            <a:r>
              <a:rPr lang="es-ES" sz="1200" dirty="0">
                <a:latin typeface="Segoe Print" panose="02000600000000000000" pitchFamily="2" charset="0"/>
              </a:rPr>
              <a:t>• COJÍN ADAPTADO PARA INODORO: Funciona como un asiento para WC con tapa individual que se desmonta fácilmente. </a:t>
            </a:r>
          </a:p>
          <a:p>
            <a:endParaRPr lang="es-ES" sz="1200" dirty="0">
              <a:latin typeface="Segoe Print" panose="02000600000000000000" pitchFamily="2" charset="0"/>
            </a:endParaRPr>
          </a:p>
          <a:p>
            <a:r>
              <a:rPr lang="es-ES" sz="1200" dirty="0">
                <a:latin typeface="Segoe Print" panose="02000600000000000000" pitchFamily="2" charset="0"/>
              </a:rPr>
              <a:t>• COMODA INTEGRADA CON WC PORTATIL: Nuestra cómoda de acero posee una cubeta removible, fácil de quitar con tapa protectora anti olores y anti salpicaduras. Su respaldo se abate hidráulicamente hasta los 180º </a:t>
            </a:r>
          </a:p>
          <a:p>
            <a:endParaRPr lang="es-ES" sz="1200" dirty="0">
              <a:latin typeface="Segoe Print" panose="02000600000000000000" pitchFamily="2" charset="0"/>
            </a:endParaRPr>
          </a:p>
          <a:p>
            <a:r>
              <a:rPr lang="es-ES" sz="1200" dirty="0">
                <a:latin typeface="Segoe Print" panose="02000600000000000000" pitchFamily="2" charset="0"/>
              </a:rPr>
              <a:t>• CARACTERISTCAS GENERALES: Material: Acero . Y Oxford • Color: Negro. -Asiento suave, impermeable y acojinado con inodoro en forma de U. </a:t>
            </a:r>
          </a:p>
          <a:p>
            <a:r>
              <a:rPr lang="es-ES" sz="1200" dirty="0">
                <a:latin typeface="Segoe Print" panose="02000600000000000000" pitchFamily="2" charset="0"/>
              </a:rPr>
              <a:t>-Respaldo alto y reclinable. </a:t>
            </a:r>
          </a:p>
          <a:p>
            <a:r>
              <a:rPr lang="es-ES" sz="1200" dirty="0">
                <a:latin typeface="Segoe Print" panose="02000600000000000000" pitchFamily="2" charset="0"/>
              </a:rPr>
              <a:t>-Descansa brazos ergonómicos. </a:t>
            </a:r>
          </a:p>
          <a:p>
            <a:r>
              <a:rPr lang="es-ES" sz="1200" dirty="0">
                <a:latin typeface="Segoe Print" panose="02000600000000000000" pitchFamily="2" charset="0"/>
              </a:rPr>
              <a:t>-Eleva piernas desmontables y ajustables a la altura. </a:t>
            </a:r>
          </a:p>
          <a:p>
            <a:r>
              <a:rPr lang="es-ES" sz="1200" dirty="0">
                <a:latin typeface="Segoe Print" panose="02000600000000000000" pitchFamily="2" charset="0"/>
              </a:rPr>
              <a:t>-Rueda delantera:7´ </a:t>
            </a:r>
          </a:p>
          <a:p>
            <a:r>
              <a:rPr lang="es-ES" sz="1200" dirty="0">
                <a:latin typeface="Segoe Print" panose="02000600000000000000" pitchFamily="2" charset="0"/>
              </a:rPr>
              <a:t>-Rueda trasera:24 </a:t>
            </a:r>
          </a:p>
          <a:p>
            <a:r>
              <a:rPr lang="es-ES" sz="1200" dirty="0">
                <a:latin typeface="Segoe Print" panose="02000600000000000000" pitchFamily="2" charset="0"/>
              </a:rPr>
              <a:t>-Diseño de freno de mano doble y plegable </a:t>
            </a:r>
          </a:p>
          <a:p>
            <a:r>
              <a:rPr lang="es-ES" sz="1200" dirty="0">
                <a:latin typeface="Segoe Print" panose="02000600000000000000" pitchFamily="2" charset="0"/>
              </a:rPr>
              <a:t>-Ajuste hidráulico: </a:t>
            </a:r>
          </a:p>
          <a:p>
            <a:r>
              <a:rPr lang="es-ES" sz="1200" dirty="0">
                <a:latin typeface="Segoe Print" panose="02000600000000000000" pitchFamily="2" charset="0"/>
              </a:rPr>
              <a:t>-Tamaño: 106x48x(89-121) cm </a:t>
            </a:r>
          </a:p>
          <a:p>
            <a:r>
              <a:rPr lang="es-ES" sz="1200" dirty="0">
                <a:latin typeface="Segoe Print" panose="02000600000000000000" pitchFamily="2" charset="0"/>
              </a:rPr>
              <a:t>-Peso soportado: 120 kg.</a:t>
            </a:r>
            <a:endParaRPr lang="en-US" sz="1200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046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653" y="1829310"/>
            <a:ext cx="3891577" cy="259358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953" y="1679874"/>
            <a:ext cx="4493484" cy="331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93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795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2768019-2096-A5A9-598B-21178F16E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161" y="270587"/>
            <a:ext cx="6158205" cy="615820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0C9AB2F-BF9D-4454-6175-72AD7F67C9EC}"/>
              </a:ext>
            </a:extLst>
          </p:cNvPr>
          <p:cNvSpPr txBox="1"/>
          <p:nvPr/>
        </p:nvSpPr>
        <p:spPr>
          <a:xfrm>
            <a:off x="109634" y="270587"/>
            <a:ext cx="5814527" cy="615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AR" sz="1600" b="1" i="0" dirty="0">
                <a:effectLst/>
                <a:latin typeface="Segoe Print" panose="02000600000000000000" pitchFamily="2" charset="0"/>
              </a:rPr>
              <a:t>Rampa Subida-Bajada </a:t>
            </a:r>
            <a:r>
              <a:rPr lang="es-AR" sz="1600" b="1" i="0" dirty="0" err="1">
                <a:effectLst/>
                <a:latin typeface="Segoe Print" panose="02000600000000000000" pitchFamily="2" charset="0"/>
              </a:rPr>
              <a:t>Garage</a:t>
            </a:r>
            <a:r>
              <a:rPr lang="es-AR" sz="1600" b="1" i="0" dirty="0">
                <a:effectLst/>
                <a:latin typeface="Segoe Print" panose="02000600000000000000" pitchFamily="2" charset="0"/>
              </a:rPr>
              <a:t> </a:t>
            </a:r>
            <a:r>
              <a:rPr lang="es-AR" sz="1600" b="1" i="0" dirty="0" err="1">
                <a:effectLst/>
                <a:latin typeface="Segoe Print" panose="02000600000000000000" pitchFamily="2" charset="0"/>
              </a:rPr>
              <a:t>Cordon</a:t>
            </a:r>
            <a:r>
              <a:rPr lang="es-AR" sz="1600" b="1" i="0" dirty="0">
                <a:effectLst/>
                <a:latin typeface="Segoe Print" panose="02000600000000000000" pitchFamily="2" charset="0"/>
              </a:rPr>
              <a:t> Auto Moto Camioneta Cuatri</a:t>
            </a:r>
          </a:p>
          <a:p>
            <a:pPr algn="l"/>
            <a:endParaRPr lang="es-AR" sz="1400" b="1" i="0" dirty="0">
              <a:effectLst/>
              <a:latin typeface="Segoe Print" panose="02000600000000000000" pitchFamily="2" charset="0"/>
            </a:endParaRPr>
          </a:p>
          <a:p>
            <a:pPr algn="l"/>
            <a:r>
              <a:rPr lang="es-AR" sz="1200" b="0" i="0" dirty="0">
                <a:effectLst/>
                <a:latin typeface="Segoe Print" panose="02000600000000000000" pitchFamily="2" charset="0"/>
              </a:rPr>
              <a:t>Construcción robusta: construida con materiales de polipropileno de calidad, esta rampa para vehículos está diseñada para proteger el automóvil de las vibraciones y reducir el ruido al salir de la entrada. </a:t>
            </a:r>
          </a:p>
          <a:p>
            <a:pPr algn="l"/>
            <a:endParaRPr lang="es-AR" sz="1200" dirty="0">
              <a:latin typeface="Segoe Print" panose="02000600000000000000" pitchFamily="2" charset="0"/>
            </a:endParaRPr>
          </a:p>
          <a:p>
            <a:pPr algn="l"/>
            <a:r>
              <a:rPr lang="es-AR" sz="1200" b="0" i="0" dirty="0">
                <a:effectLst/>
                <a:latin typeface="Segoe Print" panose="02000600000000000000" pitchFamily="2" charset="0"/>
              </a:rPr>
              <a:t>Fácil instalación: la rampa para vehículos está diseñada para una instalación rápida y sin problemas. Su diseño liviano permite un fácil transporte y almacenamiento, mientras que sus orificios </a:t>
            </a:r>
            <a:r>
              <a:rPr lang="es-AR" sz="1200" b="0" i="0" dirty="0" err="1">
                <a:effectLst/>
                <a:latin typeface="Segoe Print" panose="02000600000000000000" pitchFamily="2" charset="0"/>
              </a:rPr>
              <a:t>preperforados</a:t>
            </a:r>
            <a:r>
              <a:rPr lang="es-AR" sz="1200" b="0" i="0" dirty="0">
                <a:effectLst/>
                <a:latin typeface="Segoe Print" panose="02000600000000000000" pitchFamily="2" charset="0"/>
              </a:rPr>
              <a:t> garantizan una instalación segura y estable. </a:t>
            </a:r>
          </a:p>
          <a:p>
            <a:pPr algn="l"/>
            <a:endParaRPr lang="es-AR" sz="1200" dirty="0">
              <a:latin typeface="Segoe Print" panose="02000600000000000000" pitchFamily="2" charset="0"/>
            </a:endParaRPr>
          </a:p>
          <a:p>
            <a:pPr algn="l"/>
            <a:r>
              <a:rPr lang="es-AR" sz="1200" b="0" i="0" dirty="0">
                <a:effectLst/>
                <a:latin typeface="Segoe Print" panose="02000600000000000000" pitchFamily="2" charset="0"/>
              </a:rPr>
              <a:t>Aproximación segura: con su superficie antideslizante y su color de alta visibilidad, esta rampa de umbral de puente garantiza un paso seguro tanto para vehículos como para peatones, lo que reduce el riesgo de accidentes o lesiones. </a:t>
            </a:r>
          </a:p>
          <a:p>
            <a:pPr algn="l"/>
            <a:endParaRPr lang="es-AR" sz="1200" dirty="0">
              <a:latin typeface="Segoe Print" panose="02000600000000000000" pitchFamily="2" charset="0"/>
            </a:endParaRPr>
          </a:p>
          <a:p>
            <a:pPr algn="l"/>
            <a:r>
              <a:rPr lang="es-AR" sz="1200" b="0" i="0" dirty="0">
                <a:effectLst/>
                <a:latin typeface="Segoe Print" panose="02000600000000000000" pitchFamily="2" charset="0"/>
              </a:rPr>
              <a:t>Accesibilidad mejorada: esta rampa de umbral proporciona una transición suave y gradual de una carretera a otra, lo que mejora la accesibilidad para las personas con problemas de movilidad y facilita el transporte de vehículos pesados</a:t>
            </a:r>
            <a:endParaRPr lang="es-AR" sz="1200" b="1" i="0" dirty="0">
              <a:effectLst/>
              <a:latin typeface="Segoe Print" panose="02000600000000000000" pitchFamily="2" charset="0"/>
            </a:endParaRPr>
          </a:p>
          <a:p>
            <a:pPr algn="l"/>
            <a:endParaRPr lang="es-AR" sz="1200" b="1" dirty="0">
              <a:latin typeface="Segoe Print" panose="02000600000000000000" pitchFamily="2" charset="0"/>
            </a:endParaRPr>
          </a:p>
          <a:p>
            <a:pPr algn="l"/>
            <a:r>
              <a:rPr lang="es-AR" sz="1200" b="0" i="0" dirty="0">
                <a:effectLst/>
                <a:latin typeface="Segoe Print" panose="02000600000000000000" pitchFamily="2" charset="0"/>
              </a:rPr>
              <a:t>Información técnica:</a:t>
            </a:r>
          </a:p>
          <a:p>
            <a:pPr algn="l"/>
            <a:r>
              <a:rPr lang="es-AR" sz="1200" b="0" i="0" dirty="0">
                <a:effectLst/>
                <a:latin typeface="Segoe Print" panose="02000600000000000000" pitchFamily="2" charset="0"/>
              </a:rPr>
              <a:t> *Color: Negro </a:t>
            </a:r>
          </a:p>
          <a:p>
            <a:pPr algn="l"/>
            <a:r>
              <a:rPr lang="es-AR" sz="1200" b="0" i="0" dirty="0">
                <a:effectLst/>
                <a:latin typeface="Segoe Print" panose="02000600000000000000" pitchFamily="2" charset="0"/>
              </a:rPr>
              <a:t>*MEDIDAS: Largo 42 cm / Ancho 50 cm / Alto 11cm </a:t>
            </a:r>
          </a:p>
          <a:p>
            <a:pPr algn="l"/>
            <a:r>
              <a:rPr lang="es-AR" sz="1200" b="0" i="0" dirty="0">
                <a:effectLst/>
                <a:latin typeface="Segoe Print" panose="02000600000000000000" pitchFamily="2" charset="0"/>
              </a:rPr>
              <a:t>*Cuenta con parte inferior antideslizante </a:t>
            </a:r>
          </a:p>
          <a:p>
            <a:pPr algn="l"/>
            <a:r>
              <a:rPr lang="es-AR" sz="1200" b="0" i="0" dirty="0">
                <a:effectLst/>
                <a:latin typeface="Segoe Print" panose="02000600000000000000" pitchFamily="2" charset="0"/>
              </a:rPr>
              <a:t>*Sirve para: Autos, Motos, Camionetas, Pick Up, Cuatriciclos </a:t>
            </a:r>
          </a:p>
          <a:p>
            <a:pPr algn="l"/>
            <a:r>
              <a:rPr lang="es-AR" sz="1200" b="0" i="0" dirty="0">
                <a:effectLst/>
                <a:latin typeface="Segoe Print" panose="02000600000000000000" pitchFamily="2" charset="0"/>
              </a:rPr>
              <a:t>*Peso máximo soportado: 5000 Kg </a:t>
            </a:r>
          </a:p>
          <a:p>
            <a:pPr algn="l"/>
            <a:r>
              <a:rPr lang="es-AR" sz="1200" b="0" i="0" dirty="0">
                <a:effectLst/>
                <a:latin typeface="Segoe Print" panose="02000600000000000000" pitchFamily="2" charset="0"/>
              </a:rPr>
              <a:t>*Peso: 13kg </a:t>
            </a:r>
          </a:p>
          <a:p>
            <a:pPr algn="l"/>
            <a:r>
              <a:rPr lang="es-AR" sz="1200" b="0" i="0" dirty="0">
                <a:effectLst/>
                <a:latin typeface="Segoe Print" panose="02000600000000000000" pitchFamily="2" charset="0"/>
              </a:rPr>
              <a:t>*Material: Inyectado de goma </a:t>
            </a:r>
          </a:p>
          <a:p>
            <a:pPr algn="l"/>
            <a:r>
              <a:rPr lang="es-AR" sz="1200" b="0" i="0" dirty="0">
                <a:effectLst/>
                <a:latin typeface="Segoe Print" panose="02000600000000000000" pitchFamily="2" charset="0"/>
              </a:rPr>
              <a:t>Diseño: Ultrarresistente con diversos refuerzos inferiores a lo largo y ancho</a:t>
            </a:r>
            <a:endParaRPr lang="es-AR" sz="1200" b="1" i="0" dirty="0">
              <a:effectLst/>
              <a:latin typeface="Segoe Print" panose="02000600000000000000" pitchFamily="2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FA4CE4F-DAB9-96D5-D889-6060EFD8C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2268" y="4823926"/>
            <a:ext cx="1950098" cy="195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15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AA99CE7-D5FA-338C-96A3-8A422BC31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25152"/>
            <a:ext cx="5457698" cy="545769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4B8FEF8-6172-7F2A-120C-47829470D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3" y="625152"/>
            <a:ext cx="5457698" cy="545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07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9E1AEBA-5B16-5A2A-4499-43320D96F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" y="1129004"/>
            <a:ext cx="3946848" cy="394684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C18D9F8-8A20-023F-49E3-22F5D61C2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576" y="1129004"/>
            <a:ext cx="3946848" cy="39468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3708854-EA70-98D7-E4B8-A5AEFFCAAF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034" y="1129004"/>
            <a:ext cx="3862739" cy="386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92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966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9E8B722-C9AD-1E17-A212-95EA059E5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875" y="569167"/>
            <a:ext cx="5865844" cy="586584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32C1AFE-826B-8F5E-A195-6CF41B698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95" y="3666931"/>
            <a:ext cx="2768080" cy="276808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51FE7B6-C1EB-3F0B-F7F8-97AB1FC63A92}"/>
              </a:ext>
            </a:extLst>
          </p:cNvPr>
          <p:cNvSpPr txBox="1"/>
          <p:nvPr/>
        </p:nvSpPr>
        <p:spPr>
          <a:xfrm>
            <a:off x="51321" y="569167"/>
            <a:ext cx="609755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1600" b="1" i="0" dirty="0">
                <a:effectLst/>
                <a:latin typeface="Segoe Print" panose="02000600000000000000" pitchFamily="2" charset="0"/>
              </a:rPr>
              <a:t>Rampas Para Auto, camioneta moto, cuatri hasta 3.000kg</a:t>
            </a:r>
          </a:p>
          <a:p>
            <a:endParaRPr lang="es-AR" sz="1200" b="1" i="0" dirty="0">
              <a:effectLst/>
              <a:latin typeface="Segoe Print" panose="02000600000000000000" pitchFamily="2" charset="0"/>
            </a:endParaRPr>
          </a:p>
          <a:p>
            <a:r>
              <a:rPr lang="es-AR" sz="1200" b="0" i="0" dirty="0">
                <a:effectLst/>
                <a:latin typeface="Segoe Print" panose="02000600000000000000" pitchFamily="2" charset="0"/>
              </a:rPr>
              <a:t>Las Rampas Para Auto Camioneta son ideales para facilitar el acceso y la carga de vehículos con una capacidad impresionante de hasta 5 toneladas. </a:t>
            </a:r>
          </a:p>
          <a:p>
            <a:endParaRPr lang="es-AR" sz="1200" dirty="0">
              <a:latin typeface="Segoe Print" panose="02000600000000000000" pitchFamily="2" charset="0"/>
            </a:endParaRPr>
          </a:p>
          <a:p>
            <a:r>
              <a:rPr lang="es-AR" sz="1200" b="0" i="0" dirty="0">
                <a:effectLst/>
                <a:latin typeface="Segoe Print" panose="02000600000000000000" pitchFamily="2" charset="0"/>
              </a:rPr>
              <a:t>Estas rampas robustas, con un diseño en un elegante color negro, son perfectas para su uso en talleres, garajes o para cualquier aficionado del automovilismo que necesite realizar trabajos en su vehículo. </a:t>
            </a:r>
          </a:p>
          <a:p>
            <a:endParaRPr lang="es-AR" sz="1200" dirty="0">
              <a:latin typeface="Segoe Print" panose="02000600000000000000" pitchFamily="2" charset="0"/>
            </a:endParaRPr>
          </a:p>
          <a:p>
            <a:r>
              <a:rPr lang="es-AR" sz="1200" b="0" i="0" dirty="0">
                <a:effectLst/>
                <a:latin typeface="Segoe Print" panose="02000600000000000000" pitchFamily="2" charset="0"/>
              </a:rPr>
              <a:t>Fabricadas en PVC de alto impacto, garantizan durabilidad y resistencia, soportando un peso de hasta 3000 </a:t>
            </a:r>
            <a:r>
              <a:rPr lang="es-AR" sz="1200" b="0" i="0" dirty="0" err="1">
                <a:effectLst/>
                <a:latin typeface="Segoe Print" panose="02000600000000000000" pitchFamily="2" charset="0"/>
              </a:rPr>
              <a:t>kg.,el</a:t>
            </a:r>
            <a:r>
              <a:rPr lang="es-AR" sz="1200" b="0" i="0" dirty="0">
                <a:effectLst/>
                <a:latin typeface="Segoe Print" panose="02000600000000000000" pitchFamily="2" charset="0"/>
              </a:rPr>
              <a:t> largo es de 90 cm, lo que proporciona una rampa suave y segura para cualquier tipo de camioneta o auto. </a:t>
            </a:r>
          </a:p>
          <a:p>
            <a:endParaRPr lang="es-AR" sz="1200" dirty="0">
              <a:latin typeface="Segoe Print" panose="02000600000000000000" pitchFamily="2" charset="0"/>
            </a:endParaRPr>
          </a:p>
          <a:p>
            <a:r>
              <a:rPr lang="es-AR" sz="1200" b="0" i="0" dirty="0">
                <a:effectLst/>
                <a:latin typeface="Segoe Print" panose="02000600000000000000" pitchFamily="2" charset="0"/>
              </a:rPr>
              <a:t>Son fáciles de almacenar y mover cuando sea necesario. </a:t>
            </a:r>
            <a:endParaRPr lang="es-AR" sz="1200" dirty="0">
              <a:latin typeface="Segoe Print" panose="02000600000000000000" pitchFamily="2" charset="0"/>
            </a:endParaRPr>
          </a:p>
          <a:p>
            <a:r>
              <a:rPr lang="es-AR" sz="1200" b="0" i="0" dirty="0">
                <a:effectLst/>
                <a:latin typeface="Segoe Print" panose="02000600000000000000" pitchFamily="2" charset="0"/>
              </a:rPr>
              <a:t>CARACTERÍSTICAS TÉCNICAS: </a:t>
            </a:r>
          </a:p>
          <a:p>
            <a:pPr marL="171450" indent="-171450">
              <a:buFontTx/>
              <a:buChar char="-"/>
            </a:pPr>
            <a:r>
              <a:rPr lang="es-AR" sz="1200" b="0" i="0" dirty="0">
                <a:effectLst/>
                <a:latin typeface="Segoe Print" panose="02000600000000000000" pitchFamily="2" charset="0"/>
              </a:rPr>
              <a:t>PESO: 8,5 kg </a:t>
            </a:r>
          </a:p>
          <a:p>
            <a:pPr marL="171450" indent="-171450">
              <a:buFontTx/>
              <a:buChar char="-"/>
            </a:pPr>
            <a:r>
              <a:rPr lang="es-AR" sz="1200" b="0" i="0" dirty="0">
                <a:effectLst/>
                <a:latin typeface="Segoe Print" panose="02000600000000000000" pitchFamily="2" charset="0"/>
              </a:rPr>
              <a:t>COLOR NEGRO </a:t>
            </a:r>
          </a:p>
          <a:p>
            <a:pPr marL="171450" indent="-171450">
              <a:buFontTx/>
              <a:buChar char="-"/>
            </a:pPr>
            <a:r>
              <a:rPr lang="es-AR" sz="1200" b="0" i="0" dirty="0">
                <a:effectLst/>
                <a:latin typeface="Segoe Print" panose="02000600000000000000" pitchFamily="2" charset="0"/>
              </a:rPr>
              <a:t>MEDIDAS: </a:t>
            </a:r>
          </a:p>
          <a:p>
            <a:pPr marL="171450" indent="-171450">
              <a:buFontTx/>
              <a:buChar char="-"/>
            </a:pPr>
            <a:r>
              <a:rPr lang="es-AR" sz="1200" b="0" i="0" dirty="0">
                <a:effectLst/>
                <a:latin typeface="Segoe Print" panose="02000600000000000000" pitchFamily="2" charset="0"/>
              </a:rPr>
              <a:t>Largo 90 cm / Ancho 33 cm / </a:t>
            </a:r>
          </a:p>
          <a:p>
            <a:pPr marL="171450" indent="-171450">
              <a:buFontTx/>
              <a:buChar char="-"/>
            </a:pPr>
            <a:r>
              <a:rPr lang="es-AR" sz="1200" b="0" i="0" dirty="0">
                <a:effectLst/>
                <a:latin typeface="Segoe Print" panose="02000600000000000000" pitchFamily="2" charset="0"/>
              </a:rPr>
              <a:t>Alto (A) 17cm - (B) 22 cm </a:t>
            </a:r>
          </a:p>
          <a:p>
            <a:pPr marL="171450" indent="-171450">
              <a:buFontTx/>
              <a:buChar char="-"/>
            </a:pPr>
            <a:r>
              <a:rPr lang="es-AR" sz="1200" b="0" i="0" dirty="0">
                <a:effectLst/>
                <a:latin typeface="Segoe Print" panose="02000600000000000000" pitchFamily="2" charset="0"/>
              </a:rPr>
              <a:t>- Ranuras antideslizantes </a:t>
            </a:r>
          </a:p>
          <a:p>
            <a:r>
              <a:rPr lang="es-AR" sz="1200" b="0" i="0" dirty="0">
                <a:effectLst/>
                <a:latin typeface="Segoe Print" panose="02000600000000000000" pitchFamily="2" charset="0"/>
              </a:rPr>
              <a:t>-capacidad para 3 toneladas </a:t>
            </a:r>
          </a:p>
        </p:txBody>
      </p:sp>
    </p:spTree>
    <p:extLst>
      <p:ext uri="{BB962C8B-B14F-4D97-AF65-F5344CB8AC3E}">
        <p14:creationId xmlns:p14="http://schemas.microsoft.com/office/powerpoint/2010/main" val="2183371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76CFDEF-F04A-CD01-486A-79C5AD1D9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51" y="346078"/>
            <a:ext cx="2753108" cy="275310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6A647B4-7BCD-C1C2-FBDE-F2AD50E57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013" y="1278294"/>
            <a:ext cx="2995124" cy="299512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7F2CF45-BC52-436E-A0A0-F3F1C322C1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191" y="2473324"/>
            <a:ext cx="2995125" cy="29951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FF54114-7B6F-A771-3527-90173457D2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370" y="3952225"/>
            <a:ext cx="2728494" cy="272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08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75BE5A3-0D24-9511-3D86-51B429162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45" y="205272"/>
            <a:ext cx="3116425" cy="31164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B175361-A601-0C3D-718C-F18F9AC05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343" y="2631165"/>
            <a:ext cx="2845972" cy="284597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E382FE1-3B68-58FA-2C49-0BBBAFBB9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219" y="1297662"/>
            <a:ext cx="3127175" cy="312717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AB356DD-16B3-B342-E688-5603E6A516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264" y="4054151"/>
            <a:ext cx="2466393" cy="246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73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5022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478" y="113088"/>
            <a:ext cx="3358799" cy="297943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478" y="3168713"/>
            <a:ext cx="3358799" cy="352016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462" y="113088"/>
            <a:ext cx="6019037" cy="657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384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0D94752-004D-25AD-20D1-5D03DB3D6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578" y="205272"/>
            <a:ext cx="4878355" cy="443388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40D7A74-9DEB-F543-3BC2-4E8CC6E40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88" y="4861249"/>
            <a:ext cx="2617645" cy="179147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0C7351E-D4FA-21FE-5C26-C59734AFB5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795" y="4861250"/>
            <a:ext cx="2346798" cy="179147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1B843F9-A39B-C861-EBC2-9F57F3A18F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298" y="4859805"/>
            <a:ext cx="2209802" cy="179292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07182C4-6613-FF61-6F6E-50E93CE067AA}"/>
              </a:ext>
            </a:extLst>
          </p:cNvPr>
          <p:cNvSpPr txBox="1"/>
          <p:nvPr/>
        </p:nvSpPr>
        <p:spPr>
          <a:xfrm>
            <a:off x="464977" y="606331"/>
            <a:ext cx="6097554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1600" dirty="0">
                <a:latin typeface="Segoe Print" panose="02000600000000000000" pitchFamily="2" charset="0"/>
              </a:rPr>
              <a:t>Pack x de 200 </a:t>
            </a:r>
            <a:r>
              <a:rPr lang="es-AR" sz="1600" b="0" i="0" dirty="0">
                <a:effectLst/>
                <a:latin typeface="Segoe Print" panose="02000600000000000000" pitchFamily="2" charset="0"/>
              </a:rPr>
              <a:t>Bolsas para Envíos E-</a:t>
            </a:r>
            <a:r>
              <a:rPr lang="es-AR" sz="1600" b="0" i="0" dirty="0" err="1">
                <a:effectLst/>
                <a:latin typeface="Segoe Print" panose="02000600000000000000" pitchFamily="2" charset="0"/>
              </a:rPr>
              <a:t>commerce</a:t>
            </a:r>
            <a:r>
              <a:rPr lang="es-AR" sz="1600" b="0" i="0" dirty="0">
                <a:effectLst/>
                <a:latin typeface="Segoe Print" panose="02000600000000000000" pitchFamily="2" charset="0"/>
              </a:rPr>
              <a:t> Lisas – Negro N°2 (20x30cm) con Adhesivo </a:t>
            </a:r>
          </a:p>
          <a:p>
            <a:endParaRPr lang="es-AR" b="0" i="0" dirty="0">
              <a:effectLst/>
              <a:latin typeface="Segoe Print" panose="02000600000000000000" pitchFamily="2" charset="0"/>
            </a:endParaRPr>
          </a:p>
          <a:p>
            <a:r>
              <a:rPr lang="es-AR" sz="1200" b="0" i="0" dirty="0">
                <a:effectLst/>
                <a:latin typeface="Segoe Print" panose="02000600000000000000" pitchFamily="2" charset="0"/>
              </a:rPr>
              <a:t>Sobres lisos fabricados en polietileno reciclado opaco de alta resistencia, ideales para envíos seguros y discretos. </a:t>
            </a:r>
          </a:p>
          <a:p>
            <a:endParaRPr lang="es-AR" sz="1200" dirty="0">
              <a:latin typeface="Segoe Print" panose="02000600000000000000" pitchFamily="2" charset="0"/>
            </a:endParaRPr>
          </a:p>
          <a:p>
            <a:r>
              <a:rPr lang="es-AR" sz="1200" b="0" i="0" dirty="0">
                <a:effectLst/>
                <a:latin typeface="Segoe Print" panose="02000600000000000000" pitchFamily="2" charset="0"/>
              </a:rPr>
              <a:t>El cierre adhesivo permanente asegura una protección eficaz en cada despacho. Características destacadas: </a:t>
            </a:r>
          </a:p>
          <a:p>
            <a:endParaRPr lang="es-AR" sz="1200" dirty="0">
              <a:latin typeface="Segoe Print" panose="02000600000000000000" pitchFamily="2" charset="0"/>
            </a:endParaRPr>
          </a:p>
          <a:p>
            <a:r>
              <a:rPr lang="es-AR" sz="1200" b="0" i="0" dirty="0">
                <a:effectLst/>
                <a:latin typeface="Segoe Print" panose="02000600000000000000" pitchFamily="2" charset="0"/>
              </a:rPr>
              <a:t>1 Pack = 200 unidades Medidas: 20 cm (ancho) x 30 cm (alto) + 5 cm de </a:t>
            </a:r>
            <a:r>
              <a:rPr lang="es-AR" sz="1200" dirty="0">
                <a:latin typeface="Segoe Print" panose="02000600000000000000" pitchFamily="2" charset="0"/>
              </a:rPr>
              <a:t>solapa </a:t>
            </a:r>
          </a:p>
          <a:p>
            <a:r>
              <a:rPr lang="es-AR" sz="1200" dirty="0">
                <a:latin typeface="Segoe Print" panose="02000600000000000000" pitchFamily="2" charset="0"/>
              </a:rPr>
              <a:t>Espesor: 70 micrones </a:t>
            </a:r>
            <a:endParaRPr lang="es-AR" sz="1200" b="0" i="0" dirty="0">
              <a:effectLst/>
              <a:latin typeface="Segoe Print" panose="02000600000000000000" pitchFamily="2" charset="0"/>
            </a:endParaRPr>
          </a:p>
          <a:p>
            <a:endParaRPr lang="es-AR" sz="1200" b="0" i="0" dirty="0">
              <a:effectLst/>
              <a:latin typeface="Segoe Print" panose="02000600000000000000" pitchFamily="2" charset="0"/>
            </a:endParaRPr>
          </a:p>
          <a:p>
            <a:pPr marL="171450" indent="-171450">
              <a:buFontTx/>
              <a:buChar char="-"/>
            </a:pPr>
            <a:r>
              <a:rPr lang="es-AR" sz="1200" b="0" i="0" dirty="0">
                <a:effectLst/>
                <a:latin typeface="Segoe Print" panose="02000600000000000000" pitchFamily="2" charset="0"/>
              </a:rPr>
              <a:t>Material impermeable y no transparente </a:t>
            </a:r>
          </a:p>
          <a:p>
            <a:pPr marL="171450" indent="-171450">
              <a:buFontTx/>
              <a:buChar char="-"/>
            </a:pPr>
            <a:r>
              <a:rPr lang="es-AR" sz="1200" b="0" i="0" dirty="0">
                <a:effectLst/>
                <a:latin typeface="Segoe Print" panose="02000600000000000000" pitchFamily="2" charset="0"/>
              </a:rPr>
              <a:t>Cierre adhesivo permanente </a:t>
            </a:r>
          </a:p>
          <a:p>
            <a:pPr marL="171450" indent="-171450">
              <a:buFontTx/>
              <a:buChar char="-"/>
            </a:pPr>
            <a:r>
              <a:rPr lang="es-AR" sz="1200" b="0" i="0" dirty="0">
                <a:effectLst/>
                <a:latin typeface="Segoe Print" panose="02000600000000000000" pitchFamily="2" charset="0"/>
              </a:rPr>
              <a:t>Ideal para envíos de ropa, accesorios, documentos y productos pequeños </a:t>
            </a:r>
          </a:p>
          <a:p>
            <a:pPr marL="171450" indent="-171450">
              <a:buFontTx/>
              <a:buChar char="-"/>
            </a:pPr>
            <a:br>
              <a:rPr lang="es-AR" sz="1200" dirty="0"/>
            </a:br>
            <a:endParaRPr lang="es-AR" sz="1200" dirty="0"/>
          </a:p>
        </p:txBody>
      </p:sp>
    </p:spTree>
    <p:extLst>
      <p:ext uri="{BB962C8B-B14F-4D97-AF65-F5344CB8AC3E}">
        <p14:creationId xmlns:p14="http://schemas.microsoft.com/office/powerpoint/2010/main" val="163906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0D94752-004D-25AD-20D1-5D03DB3D6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578" y="205272"/>
            <a:ext cx="4878355" cy="443388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40D7A74-9DEB-F543-3BC2-4E8CC6E40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88" y="4861249"/>
            <a:ext cx="2617645" cy="179147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0C7351E-D4FA-21FE-5C26-C59734AFB5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795" y="4861250"/>
            <a:ext cx="2346798" cy="179147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1B843F9-A39B-C861-EBC2-9F57F3A18F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298" y="4859805"/>
            <a:ext cx="2209802" cy="1792922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A7A4D545-3FF3-8291-5100-7CA225619AB8}"/>
              </a:ext>
            </a:extLst>
          </p:cNvPr>
          <p:cNvSpPr txBox="1"/>
          <p:nvPr/>
        </p:nvSpPr>
        <p:spPr>
          <a:xfrm>
            <a:off x="502809" y="539660"/>
            <a:ext cx="609755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1600" dirty="0">
                <a:latin typeface="Segoe Print" panose="02000600000000000000" pitchFamily="2" charset="0"/>
              </a:rPr>
              <a:t>Pack x de 200 </a:t>
            </a:r>
            <a:r>
              <a:rPr lang="es-AR" sz="1600" b="0" i="0" dirty="0">
                <a:effectLst/>
                <a:latin typeface="Segoe Print" panose="02000600000000000000" pitchFamily="2" charset="0"/>
              </a:rPr>
              <a:t>Bolsas para Envíos E-</a:t>
            </a:r>
            <a:r>
              <a:rPr lang="es-AR" sz="1600" b="0" i="0" dirty="0" err="1">
                <a:effectLst/>
                <a:latin typeface="Segoe Print" panose="02000600000000000000" pitchFamily="2" charset="0"/>
              </a:rPr>
              <a:t>commerce</a:t>
            </a:r>
            <a:r>
              <a:rPr lang="es-AR" sz="1600" b="0" i="0" dirty="0">
                <a:effectLst/>
                <a:latin typeface="Segoe Print" panose="02000600000000000000" pitchFamily="2" charset="0"/>
              </a:rPr>
              <a:t> Lisas – Negro N°3 (40x55cm) con Adhesivo </a:t>
            </a:r>
          </a:p>
          <a:p>
            <a:endParaRPr lang="es-AR" sz="1200" b="0" i="0" dirty="0">
              <a:effectLst/>
              <a:latin typeface="Segoe Print" panose="02000600000000000000" pitchFamily="2" charset="0"/>
            </a:endParaRPr>
          </a:p>
          <a:p>
            <a:r>
              <a:rPr lang="es-AR" sz="1200" b="0" i="0" dirty="0">
                <a:effectLst/>
                <a:latin typeface="Segoe Print" panose="02000600000000000000" pitchFamily="2" charset="0"/>
              </a:rPr>
              <a:t>Sobres lisos fabricados en polietileno reciclado opaco de alta resistencia, ideales para envíos seguros y discretos. </a:t>
            </a:r>
          </a:p>
          <a:p>
            <a:endParaRPr lang="es-AR" sz="1200" dirty="0">
              <a:latin typeface="Segoe Print" panose="02000600000000000000" pitchFamily="2" charset="0"/>
            </a:endParaRPr>
          </a:p>
          <a:p>
            <a:r>
              <a:rPr lang="es-AR" sz="1200" b="0" i="0" dirty="0">
                <a:effectLst/>
                <a:latin typeface="Segoe Print" panose="02000600000000000000" pitchFamily="2" charset="0"/>
              </a:rPr>
              <a:t>El cierre adhesivo permanente asegura una protección eficaz en cada despacho. Características destacadas: </a:t>
            </a:r>
          </a:p>
          <a:p>
            <a:endParaRPr lang="es-AR" sz="1200" dirty="0">
              <a:latin typeface="Segoe Print" panose="02000600000000000000" pitchFamily="2" charset="0"/>
            </a:endParaRPr>
          </a:p>
          <a:p>
            <a:r>
              <a:rPr lang="es-AR" sz="1200" b="0" i="0" dirty="0">
                <a:effectLst/>
                <a:latin typeface="Segoe Print" panose="02000600000000000000" pitchFamily="2" charset="0"/>
              </a:rPr>
              <a:t>1 Pack = 200 unidades Medidas: 40 cm (ancho) x 55 cm (alto) + 5 cm de </a:t>
            </a:r>
            <a:r>
              <a:rPr lang="es-AR" sz="1200" dirty="0">
                <a:latin typeface="Segoe Print" panose="02000600000000000000" pitchFamily="2" charset="0"/>
              </a:rPr>
              <a:t>solapa </a:t>
            </a:r>
          </a:p>
          <a:p>
            <a:r>
              <a:rPr lang="es-AR" sz="1200" dirty="0">
                <a:latin typeface="Segoe Print" panose="02000600000000000000" pitchFamily="2" charset="0"/>
              </a:rPr>
              <a:t>Espesor: 70 micrones </a:t>
            </a:r>
            <a:endParaRPr lang="es-AR" sz="1200" b="0" i="0" dirty="0">
              <a:effectLst/>
              <a:latin typeface="Segoe Print" panose="02000600000000000000" pitchFamily="2" charset="0"/>
            </a:endParaRPr>
          </a:p>
          <a:p>
            <a:endParaRPr lang="es-AR" sz="1200" b="0" i="0" dirty="0">
              <a:effectLst/>
              <a:latin typeface="Segoe Print" panose="02000600000000000000" pitchFamily="2" charset="0"/>
            </a:endParaRPr>
          </a:p>
          <a:p>
            <a:pPr marL="171450" indent="-171450">
              <a:buFontTx/>
              <a:buChar char="-"/>
            </a:pPr>
            <a:r>
              <a:rPr lang="es-AR" sz="1200" b="0" i="0" dirty="0">
                <a:effectLst/>
                <a:latin typeface="Segoe Print" panose="02000600000000000000" pitchFamily="2" charset="0"/>
              </a:rPr>
              <a:t>Material impermeable y no transparente </a:t>
            </a:r>
          </a:p>
          <a:p>
            <a:pPr marL="171450" indent="-171450">
              <a:buFontTx/>
              <a:buChar char="-"/>
            </a:pPr>
            <a:r>
              <a:rPr lang="es-AR" sz="1200" b="0" i="0" dirty="0">
                <a:effectLst/>
                <a:latin typeface="Segoe Print" panose="02000600000000000000" pitchFamily="2" charset="0"/>
              </a:rPr>
              <a:t>Cierre adhesivo permanente </a:t>
            </a:r>
          </a:p>
          <a:p>
            <a:pPr marL="171450" indent="-171450">
              <a:buFontTx/>
              <a:buChar char="-"/>
            </a:pPr>
            <a:r>
              <a:rPr lang="es-AR" sz="1200" b="0" i="0" dirty="0">
                <a:effectLst/>
                <a:latin typeface="Segoe Print" panose="02000600000000000000" pitchFamily="2" charset="0"/>
              </a:rPr>
              <a:t>Ideal para envíos de ropa, accesorios, documentos y productos pequeños </a:t>
            </a:r>
          </a:p>
        </p:txBody>
      </p:sp>
    </p:spTree>
    <p:extLst>
      <p:ext uri="{BB962C8B-B14F-4D97-AF65-F5344CB8AC3E}">
        <p14:creationId xmlns:p14="http://schemas.microsoft.com/office/powerpoint/2010/main" val="459346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0D94752-004D-25AD-20D1-5D03DB3D6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578" y="205272"/>
            <a:ext cx="4878355" cy="443388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40D7A74-9DEB-F543-3BC2-4E8CC6E40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88" y="4861249"/>
            <a:ext cx="2617645" cy="179147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0C7351E-D4FA-21FE-5C26-C59734AFB5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795" y="4861250"/>
            <a:ext cx="2346798" cy="179147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1B843F9-A39B-C861-EBC2-9F57F3A18F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298" y="4859805"/>
            <a:ext cx="2209802" cy="179292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0AF9DA8-D383-3A29-3B97-3AE60D439F75}"/>
              </a:ext>
            </a:extLst>
          </p:cNvPr>
          <p:cNvSpPr txBox="1"/>
          <p:nvPr/>
        </p:nvSpPr>
        <p:spPr>
          <a:xfrm>
            <a:off x="387427" y="400954"/>
            <a:ext cx="609755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1600" dirty="0">
                <a:latin typeface="Segoe Print" panose="02000600000000000000" pitchFamily="2" charset="0"/>
              </a:rPr>
              <a:t>Pack x de 200 </a:t>
            </a:r>
            <a:r>
              <a:rPr lang="es-AR" sz="1600" b="0" i="0" dirty="0">
                <a:effectLst/>
                <a:latin typeface="Segoe Print" panose="02000600000000000000" pitchFamily="2" charset="0"/>
              </a:rPr>
              <a:t>Bolsas para Envíos E-</a:t>
            </a:r>
            <a:r>
              <a:rPr lang="es-AR" sz="1600" b="0" i="0" dirty="0" err="1">
                <a:effectLst/>
                <a:latin typeface="Segoe Print" panose="02000600000000000000" pitchFamily="2" charset="0"/>
              </a:rPr>
              <a:t>commerce</a:t>
            </a:r>
            <a:r>
              <a:rPr lang="es-AR" sz="1600" b="0" i="0" dirty="0">
                <a:effectLst/>
                <a:latin typeface="Segoe Print" panose="02000600000000000000" pitchFamily="2" charset="0"/>
              </a:rPr>
              <a:t> Lisas – Negro N°4 (60x80) con Adhesivo </a:t>
            </a:r>
          </a:p>
          <a:p>
            <a:endParaRPr lang="es-AR" sz="1200" b="0" i="0" dirty="0">
              <a:effectLst/>
              <a:latin typeface="Segoe Print" panose="02000600000000000000" pitchFamily="2" charset="0"/>
            </a:endParaRPr>
          </a:p>
          <a:p>
            <a:r>
              <a:rPr lang="es-AR" sz="1200" b="0" i="0" dirty="0">
                <a:effectLst/>
                <a:latin typeface="Segoe Print" panose="02000600000000000000" pitchFamily="2" charset="0"/>
              </a:rPr>
              <a:t>Sobres lisos fabricados en polietileno reciclado opaco de alta resistencia, ideales para envíos seguros y discretos. </a:t>
            </a:r>
          </a:p>
          <a:p>
            <a:endParaRPr lang="es-AR" sz="1200" dirty="0">
              <a:latin typeface="Segoe Print" panose="02000600000000000000" pitchFamily="2" charset="0"/>
            </a:endParaRPr>
          </a:p>
          <a:p>
            <a:r>
              <a:rPr lang="es-AR" sz="1200" b="0" i="0" dirty="0">
                <a:effectLst/>
                <a:latin typeface="Segoe Print" panose="02000600000000000000" pitchFamily="2" charset="0"/>
              </a:rPr>
              <a:t>El cierre adhesivo permanente asegura una protección eficaz en cada despacho. Características destacadas: </a:t>
            </a:r>
          </a:p>
          <a:p>
            <a:endParaRPr lang="es-AR" sz="1200" dirty="0">
              <a:latin typeface="Segoe Print" panose="02000600000000000000" pitchFamily="2" charset="0"/>
            </a:endParaRPr>
          </a:p>
          <a:p>
            <a:r>
              <a:rPr lang="es-AR" sz="1200" b="0" i="0" dirty="0">
                <a:effectLst/>
                <a:latin typeface="Segoe Print" panose="02000600000000000000" pitchFamily="2" charset="0"/>
              </a:rPr>
              <a:t>1 Pack = 200 unidades Medidas: 60 cm (ancho) x 80 cm (alto) + 5 cm de </a:t>
            </a:r>
            <a:r>
              <a:rPr lang="es-AR" sz="1200" dirty="0">
                <a:latin typeface="Segoe Print" panose="02000600000000000000" pitchFamily="2" charset="0"/>
              </a:rPr>
              <a:t>solapa </a:t>
            </a:r>
          </a:p>
          <a:p>
            <a:r>
              <a:rPr lang="es-AR" sz="1200" dirty="0">
                <a:latin typeface="Segoe Print" panose="02000600000000000000" pitchFamily="2" charset="0"/>
              </a:rPr>
              <a:t>Espesor: 70 micrones </a:t>
            </a:r>
            <a:endParaRPr lang="es-AR" sz="1200" b="0" i="0" dirty="0">
              <a:effectLst/>
              <a:latin typeface="Segoe Print" panose="02000600000000000000" pitchFamily="2" charset="0"/>
            </a:endParaRPr>
          </a:p>
          <a:p>
            <a:endParaRPr lang="es-AR" sz="1200" b="0" i="0" dirty="0">
              <a:effectLst/>
              <a:latin typeface="Segoe Print" panose="02000600000000000000" pitchFamily="2" charset="0"/>
            </a:endParaRPr>
          </a:p>
          <a:p>
            <a:pPr marL="171450" indent="-171450">
              <a:buFontTx/>
              <a:buChar char="-"/>
            </a:pPr>
            <a:r>
              <a:rPr lang="es-AR" sz="1200" b="0" i="0" dirty="0">
                <a:effectLst/>
                <a:latin typeface="Segoe Print" panose="02000600000000000000" pitchFamily="2" charset="0"/>
              </a:rPr>
              <a:t>Material impermeable y no transparente </a:t>
            </a:r>
          </a:p>
          <a:p>
            <a:pPr marL="171450" indent="-171450">
              <a:buFontTx/>
              <a:buChar char="-"/>
            </a:pPr>
            <a:r>
              <a:rPr lang="es-AR" sz="1200" b="0" i="0" dirty="0">
                <a:effectLst/>
                <a:latin typeface="Segoe Print" panose="02000600000000000000" pitchFamily="2" charset="0"/>
              </a:rPr>
              <a:t>Cierre adhesivo permanente </a:t>
            </a:r>
          </a:p>
          <a:p>
            <a:pPr marL="171450" indent="-171450">
              <a:buFontTx/>
              <a:buChar char="-"/>
            </a:pPr>
            <a:r>
              <a:rPr lang="es-AR" sz="1200" b="0" i="0" dirty="0">
                <a:effectLst/>
                <a:latin typeface="Segoe Print" panose="02000600000000000000" pitchFamily="2" charset="0"/>
              </a:rPr>
              <a:t>Ideal para envíos de ropa, accesorios, documentos y productos pequeños </a:t>
            </a:r>
          </a:p>
        </p:txBody>
      </p:sp>
    </p:spTree>
    <p:extLst>
      <p:ext uri="{BB962C8B-B14F-4D97-AF65-F5344CB8AC3E}">
        <p14:creationId xmlns:p14="http://schemas.microsoft.com/office/powerpoint/2010/main" val="3953304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A0BADA8-D24F-9A33-5671-6A86EFBC60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21" y="3579458"/>
            <a:ext cx="3178763" cy="310225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F0A51AE-2459-4A40-3285-9F88DBAE86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601" y="3579458"/>
            <a:ext cx="3672217" cy="310225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7B69303-BB96-5317-1A05-86D7338EF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436" y="3875698"/>
            <a:ext cx="4189198" cy="260079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88D407F-D46A-8938-F267-0020A00F1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436" y="347371"/>
            <a:ext cx="4189197" cy="286702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532425F-B452-C73D-8DBA-8E09868E59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602" y="75759"/>
            <a:ext cx="3672217" cy="335324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14C7DFB-C6E4-AAD6-3529-7C6A78D40C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21" y="75759"/>
            <a:ext cx="3220509" cy="33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76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1466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54C3FEC7-43C4-B559-0BE7-C479D7981EEC}"/>
              </a:ext>
            </a:extLst>
          </p:cNvPr>
          <p:cNvSpPr txBox="1"/>
          <p:nvPr/>
        </p:nvSpPr>
        <p:spPr>
          <a:xfrm>
            <a:off x="0" y="120402"/>
            <a:ext cx="6096000" cy="7078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1400" b="1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¡Diversión Infinita en Casa! Set de Juego Premium 6 en 1</a:t>
            </a:r>
          </a:p>
          <a:p>
            <a:endParaRPr lang="es-AR" sz="1200" kern="100" dirty="0">
              <a:effectLst/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AR" sz="1000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¡Transforma tu patio o sala en el parque de diversiones soñado! Este espectacular centro de actividades no es solo un juguete; es un mundo de aventuras diseñado para que tus pequeños exploren, jueguen y crezcan felices.</a:t>
            </a:r>
          </a:p>
          <a:p>
            <a:endParaRPr lang="es-AR" sz="1000" kern="100" dirty="0">
              <a:effectLst/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AR" sz="1000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 Emociones en 1 Solo Lugar</a:t>
            </a:r>
          </a:p>
          <a:p>
            <a:endParaRPr lang="es-AR" sz="1000" kern="100" dirty="0">
              <a:effectLst/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AR" sz="1000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¿Por qué elegir uno si puedes tenerlos todos? Este set ultra completo incluye:</a:t>
            </a:r>
          </a:p>
          <a:p>
            <a:r>
              <a:rPr lang="es-AR" sz="1000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Tobogán Ondulado: Deslizamientos suaves y emocionantes.</a:t>
            </a:r>
          </a:p>
          <a:p>
            <a:r>
              <a:rPr lang="es-AR" sz="1000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Columpio Reforzado: Momentos clásicos de pura alegría.</a:t>
            </a:r>
          </a:p>
          <a:p>
            <a:r>
              <a:rPr lang="es-AR" sz="1000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Escalera Antideslizante: Para subir con total seguridad.</a:t>
            </a:r>
          </a:p>
          <a:p>
            <a:r>
              <a:rPr lang="es-AR" sz="1000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Aro de Baloncesto Pro: ¡Perfecto para futuras estrellas del </a:t>
            </a:r>
            <a:r>
              <a:rPr lang="es-AR" sz="1000" kern="100" dirty="0" err="1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basket</a:t>
            </a:r>
            <a:r>
              <a:rPr lang="es-AR" sz="1000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s-AR" sz="1000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Portería de Fútbol: Para gritar los mejores goles.</a:t>
            </a:r>
          </a:p>
          <a:p>
            <a:r>
              <a:rPr lang="es-AR" sz="1000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Juego de Lanzamiento de Aros: ¡Desafía la puntería de toda la familia!</a:t>
            </a:r>
          </a:p>
          <a:p>
            <a:endParaRPr lang="es-AR" sz="1000" kern="100" dirty="0">
              <a:effectLst/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AR" sz="1000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Seguridad que te da Tranquilidad</a:t>
            </a:r>
          </a:p>
          <a:p>
            <a:endParaRPr lang="es-AR" sz="1000" kern="100" dirty="0">
              <a:effectLst/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AR" sz="1000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Diseñado pensando en lo más importante: la protección de tus hijos. Nuestro tobogán de última generación cuenta con un sistema de tres etapas (aceleración, desaceleración y frenado suave) para evitar aterrizajes bruscos. Además, la estructura es ultra estable: su base en forma de U permite rellenarse con agua o arena para que el set se mantenga firme, ¡sin importar cuánto jueguen!</a:t>
            </a:r>
          </a:p>
          <a:p>
            <a:endParaRPr lang="es-AR" sz="1000" kern="100" dirty="0">
              <a:effectLst/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AR" sz="1000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Crece con tus Pequeños¡</a:t>
            </a:r>
          </a:p>
          <a:p>
            <a:endParaRPr lang="es-AR" sz="1000" kern="100" dirty="0">
              <a:effectLst/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AR" sz="1000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Este juguete no se queda atrás! El soporte de baloncesto es totalmente ajustable, adaptándose a la altura de tus hijos mientras crecen. Es la inversión perfecta para desarrollar su coordinación motriz y fomentar el amor por el deporte desde temprana edad.</a:t>
            </a:r>
          </a:p>
          <a:p>
            <a:r>
              <a:rPr lang="es-AR" sz="1000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¡El regalo perfecto! Duradero, fácil de limpiar y diseñado para horas de</a:t>
            </a:r>
            <a:r>
              <a:rPr lang="es-AR" sz="1000" kern="100" dirty="0"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1000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entretenimiento activo lejos de las pantallas.</a:t>
            </a:r>
          </a:p>
          <a:p>
            <a:r>
              <a:rPr lang="es-AR" sz="1000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Especificaciones Técnicas y Resistencia</a:t>
            </a:r>
          </a:p>
          <a:p>
            <a:endParaRPr lang="es-AR" sz="1000" kern="100" dirty="0">
              <a:effectLst/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AR" sz="1000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Capacidad de Carga Máxima: Soporta hasta 60 kg, ideal para que varios niños jueguen juntos con total confianza.</a:t>
            </a:r>
          </a:p>
          <a:p>
            <a:r>
              <a:rPr lang="es-AR" sz="1000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s-AR" sz="1000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Dimensiones Generosas: Un espacio de juego de 190 cm de largo x 170 cm de ancho x 120cm de alto, perfecto para que tengan libertad de movimiento sin ocupar todo tu jardín.</a:t>
            </a:r>
          </a:p>
          <a:p>
            <a:r>
              <a:rPr lang="es-AR" sz="1000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s-AR" sz="1000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Material de Alta Calidad (HDPE): Fabricado en polietileno de alta densidad, un material ecológico, no tóxico y ultra resistente que soporta el uso rudo y las condiciones climáticas.</a:t>
            </a:r>
          </a:p>
          <a:p>
            <a:endParaRPr lang="es-AR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19F1BA4-2C0B-7388-4EAF-25B1705BA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028" y="1138334"/>
            <a:ext cx="6116405" cy="458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93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FF2B5EF4-FFF2-40B4-BE49-F238E27FC236}">
                <a16:creationId xmlns:a16="http://schemas.microsoft.com/office/drawing/2014/main" id="{17F5F20D-F599-1DEB-0763-E70B39F19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30" y="626340"/>
            <a:ext cx="3686334" cy="508637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A641EFE-EAF3-3599-D0FF-B0D8C2B5A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3" y="626340"/>
            <a:ext cx="3719365" cy="508637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8E978BC-D703-4E85-FA7D-4E2CBA9DD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187" y="626340"/>
            <a:ext cx="3706185" cy="508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2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F8CCE0-0105-539F-441A-A6B2FC7748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69" y="124927"/>
            <a:ext cx="2320601" cy="309413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6607B87-A17E-9423-2F43-C72CD42C92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450" y="97455"/>
            <a:ext cx="2320601" cy="309413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C42BFB-EBE7-0201-012E-F2371255F8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654" y="636813"/>
            <a:ext cx="4147068" cy="552942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CEA636E-C8ED-0892-6C3C-02DDF31551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332" y="97455"/>
            <a:ext cx="2473440" cy="309413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B19246B-625E-174D-557E-899BC01188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012" y="3428999"/>
            <a:ext cx="2384758" cy="330407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F3CF85B-30F1-212B-3F73-026D42E8A1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70" y="3428999"/>
            <a:ext cx="2459295" cy="330407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D23069F-D089-BD7E-8875-A55A788F63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766" y="3401525"/>
            <a:ext cx="2457364" cy="335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869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118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n 49">
            <a:extLst>
              <a:ext uri="{FF2B5EF4-FFF2-40B4-BE49-F238E27FC236}">
                <a16:creationId xmlns:a16="http://schemas.microsoft.com/office/drawing/2014/main" id="{F89C51C0-B705-C645-8FFE-63CA247F8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763" y="433107"/>
            <a:ext cx="6674237" cy="4158737"/>
          </a:xfrm>
          <a:prstGeom prst="rect">
            <a:avLst/>
          </a:prstGeom>
        </p:spPr>
      </p:pic>
      <p:sp>
        <p:nvSpPr>
          <p:cNvPr id="54" name="CuadroTexto 53">
            <a:extLst>
              <a:ext uri="{FF2B5EF4-FFF2-40B4-BE49-F238E27FC236}">
                <a16:creationId xmlns:a16="http://schemas.microsoft.com/office/drawing/2014/main" id="{F1378163-1600-5C51-8FD2-E7D6E4DB0740}"/>
              </a:ext>
            </a:extLst>
          </p:cNvPr>
          <p:cNvSpPr txBox="1"/>
          <p:nvPr/>
        </p:nvSpPr>
        <p:spPr>
          <a:xfrm>
            <a:off x="132989" y="223935"/>
            <a:ext cx="5251785" cy="5978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1200" b="1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¡El Paraíso del Juego en Casa! Mega Set 11-en-1 para Pequeños Exploradores</a:t>
            </a:r>
          </a:p>
          <a:p>
            <a:endParaRPr lang="es-AR" sz="1200" kern="100" dirty="0"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AR" sz="1050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¿Por qué conformarte con un juguete si puedes tener un parque de diversiones completo? Nuestro exclusivo centro de actividades 11-en-1 es la solución definitiva para transformar cualquier rincón en un mundo de aventuras, risas y aprendizaje.</a:t>
            </a:r>
          </a:p>
          <a:p>
            <a:endParaRPr lang="es-AR" sz="1050" kern="100" dirty="0"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AR" sz="1050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 Universo de Posibilidades en un Solo Lugar</a:t>
            </a:r>
          </a:p>
          <a:p>
            <a:r>
              <a:rPr lang="es-AR" sz="1050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Desde el tobogán de alta seguridad hasta el columpio </a:t>
            </a:r>
            <a:r>
              <a:rPr lang="es-AR" sz="1050" kern="100" dirty="0" err="1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reforzado.ADN</a:t>
            </a:r>
            <a:r>
              <a:rPr lang="es-AR" sz="1050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Deportivo: Portería de fútbol y aro de baloncesto para las futuras </a:t>
            </a:r>
            <a:r>
              <a:rPr lang="es-AR" sz="1050" kern="100" dirty="0" err="1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estrellas.Desarrollo</a:t>
            </a:r>
            <a:r>
              <a:rPr lang="es-AR" sz="1050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Integral: Fomenta la motricidad gruesa, el equilibrio y la confianza mientras juegan.</a:t>
            </a:r>
            <a:endParaRPr lang="es-AR" sz="1050" kern="100" dirty="0"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AR" sz="1050" kern="100" dirty="0">
              <a:effectLst/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AR" sz="1050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¿</a:t>
            </a:r>
            <a:r>
              <a:rPr lang="es-AR" sz="1050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 qu</a:t>
            </a:r>
            <a:r>
              <a:rPr lang="es-AR" sz="1050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é</a:t>
            </a:r>
            <a:r>
              <a:rPr lang="es-AR" sz="1050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este set es el favorito de los padres?</a:t>
            </a:r>
          </a:p>
          <a:p>
            <a:endParaRPr lang="es-AR" sz="1050" kern="100" dirty="0">
              <a:effectLst/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AR" sz="1050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Calidad Premium (HDPE): Fabricado con materiales de alta densidad, no tóxicos y ultra resistentes. ¡Soporta el clima y la energía inagotable de los niños!</a:t>
            </a:r>
          </a:p>
          <a:p>
            <a:endParaRPr lang="es-AR" sz="1050" kern="100" dirty="0"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AR" sz="1050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Versatilidad Total: Perfecto tanto para el jardín bajo el sol como para una sala de juegos interior.</a:t>
            </a:r>
          </a:p>
          <a:p>
            <a:endParaRPr lang="es-AR" sz="1050" kern="100" dirty="0"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AR" sz="1050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Seguridad Máxima: Estructura robusta que soporta hasta 150 </a:t>
            </a:r>
            <a:r>
              <a:rPr lang="es-AR" sz="1050" kern="100" dirty="0" err="1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lbs</a:t>
            </a:r>
            <a:r>
              <a:rPr lang="es-AR" sz="1050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(68 kg), diseñada con bordes redondeados para una protección total.</a:t>
            </a:r>
          </a:p>
          <a:p>
            <a:endParaRPr lang="es-AR" sz="1050" kern="100" dirty="0"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AR" sz="1050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Ficha de Alto </a:t>
            </a:r>
            <a:r>
              <a:rPr lang="es-AR" sz="1050" kern="100" dirty="0" err="1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RendimientoCaracterísticaDetalleEdad</a:t>
            </a:r>
            <a:r>
              <a:rPr lang="es-AR" sz="1050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Recomendada1 a 5 años (¡Crece con ellos!)</a:t>
            </a:r>
          </a:p>
          <a:p>
            <a:endParaRPr lang="es-AR" sz="1050" kern="100" dirty="0"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AR" sz="1050" kern="100" dirty="0" err="1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MaterialHDPE</a:t>
            </a:r>
            <a:r>
              <a:rPr lang="es-AR" sz="1050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grado superior (Duradero y seguro)</a:t>
            </a:r>
          </a:p>
          <a:p>
            <a:r>
              <a:rPr lang="es-AR" sz="1050" kern="100" dirty="0" err="1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ResistenciaHasta</a:t>
            </a:r>
            <a:r>
              <a:rPr lang="es-AR" sz="1050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150 </a:t>
            </a:r>
            <a:r>
              <a:rPr lang="es-AR" sz="1050" kern="100" dirty="0" err="1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lbs</a:t>
            </a:r>
            <a:r>
              <a:rPr lang="es-AR" sz="1050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68 </a:t>
            </a:r>
            <a:r>
              <a:rPr lang="es-AR" sz="1050" kern="100" dirty="0" err="1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kgEstilo</a:t>
            </a:r>
            <a:endParaRPr lang="es-AR" sz="1050" kern="100" dirty="0">
              <a:effectLst/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AR" sz="1050" kern="100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Apto para interior y exterior</a:t>
            </a:r>
          </a:p>
          <a:p>
            <a:endParaRPr lang="es-AR" sz="1050" kern="100" dirty="0">
              <a:effectLst/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AR" sz="1050" kern="100" dirty="0">
              <a:effectLst/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AR" sz="1050" kern="100" dirty="0">
              <a:effectLst/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AR" sz="1050" kern="100" dirty="0">
              <a:effectLst/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0" name="Tabla 59">
            <a:extLst>
              <a:ext uri="{FF2B5EF4-FFF2-40B4-BE49-F238E27FC236}">
                <a16:creationId xmlns:a16="http://schemas.microsoft.com/office/drawing/2014/main" id="{08FF1496-CFE2-4665-B157-BE09D00F4F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394207"/>
              </p:ext>
            </p:extLst>
          </p:nvPr>
        </p:nvGraphicFramePr>
        <p:xfrm>
          <a:off x="229000" y="5605365"/>
          <a:ext cx="4965442" cy="1028700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1481848">
                  <a:extLst>
                    <a:ext uri="{9D8B030D-6E8A-4147-A177-3AD203B41FA5}">
                      <a16:colId xmlns:a16="http://schemas.microsoft.com/office/drawing/2014/main" val="3208032266"/>
                    </a:ext>
                  </a:extLst>
                </a:gridCol>
                <a:gridCol w="3483594">
                  <a:extLst>
                    <a:ext uri="{9D8B030D-6E8A-4147-A177-3AD203B41FA5}">
                      <a16:colId xmlns:a16="http://schemas.microsoft.com/office/drawing/2014/main" val="6917182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AR" sz="1000" kern="100" dirty="0" err="1">
                          <a:effectLst/>
                          <a:latin typeface="Segoe Print" panose="02000600000000000000" pitchFamily="2" charset="0"/>
                        </a:rPr>
                        <a:t>Característicac</a:t>
                      </a:r>
                      <a:endParaRPr lang="es-AR" sz="1100" kern="100" dirty="0">
                        <a:effectLst/>
                        <a:latin typeface="Segoe Print" panose="020006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1000" kern="100" dirty="0">
                          <a:effectLst/>
                          <a:latin typeface="Segoe Print" panose="02000600000000000000" pitchFamily="2" charset="0"/>
                        </a:rPr>
                        <a:t>Detalle</a:t>
                      </a:r>
                      <a:endParaRPr lang="es-AR" sz="1100" kern="100" dirty="0">
                        <a:effectLst/>
                        <a:latin typeface="Segoe Print" panose="020006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1687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AR" sz="1000" kern="100">
                          <a:effectLst/>
                          <a:latin typeface="Segoe Print" panose="02000600000000000000" pitchFamily="2" charset="0"/>
                        </a:rPr>
                        <a:t>Capacidad de Carga</a:t>
                      </a:r>
                      <a:endParaRPr lang="es-AR" sz="1100" kern="100">
                        <a:effectLst/>
                        <a:latin typeface="Segoe Print" panose="020006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1000" kern="100">
                          <a:effectLst/>
                          <a:latin typeface="Segoe Print" panose="02000600000000000000" pitchFamily="2" charset="0"/>
                        </a:rPr>
                        <a:t>Hasta 68 kg (150 lbs) de pura resistencia</a:t>
                      </a:r>
                      <a:endParaRPr lang="es-AR" sz="1100" kern="100">
                        <a:effectLst/>
                        <a:latin typeface="Segoe Print" panose="020006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127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AR" sz="1000" kern="100">
                          <a:effectLst/>
                          <a:latin typeface="Segoe Print" panose="02000600000000000000" pitchFamily="2" charset="0"/>
                        </a:rPr>
                        <a:t>Dimensiones Totales</a:t>
                      </a:r>
                      <a:endParaRPr lang="es-AR" sz="1100" kern="100">
                        <a:effectLst/>
                        <a:latin typeface="Segoe Print" panose="020006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1000" kern="100">
                          <a:effectLst/>
                          <a:latin typeface="Segoe Print" panose="02000600000000000000" pitchFamily="2" charset="0"/>
                        </a:rPr>
                        <a:t>215 cm (Largo) x 155 cm (Ancho) x 94 cm (Alto)</a:t>
                      </a:r>
                      <a:endParaRPr lang="es-AR" sz="1100" kern="100">
                        <a:effectLst/>
                        <a:latin typeface="Segoe Print" panose="020006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93333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AR" sz="1000" kern="100">
                          <a:effectLst/>
                          <a:latin typeface="Segoe Print" panose="02000600000000000000" pitchFamily="2" charset="0"/>
                        </a:rPr>
                        <a:t>Material</a:t>
                      </a:r>
                      <a:endParaRPr lang="es-AR" sz="1100" kern="100">
                        <a:effectLst/>
                        <a:latin typeface="Segoe Print" panose="020006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1000" kern="100" dirty="0">
                          <a:effectLst/>
                          <a:latin typeface="Segoe Print" panose="02000600000000000000" pitchFamily="2" charset="0"/>
                        </a:rPr>
                        <a:t>HDPE de grado superior (Duradero y seguro)</a:t>
                      </a:r>
                      <a:endParaRPr lang="es-AR" sz="1100" kern="100" dirty="0">
                        <a:effectLst/>
                        <a:latin typeface="Segoe Print" panose="020006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1359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AR" sz="1000" kern="100">
                          <a:effectLst/>
                          <a:latin typeface="Segoe Print" panose="02000600000000000000" pitchFamily="2" charset="0"/>
                        </a:rPr>
                        <a:t>Edad Recomendada</a:t>
                      </a:r>
                      <a:endParaRPr lang="es-AR" sz="1100" kern="100">
                        <a:effectLst/>
                        <a:latin typeface="Segoe Print" panose="020006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1000" kern="100" dirty="0">
                          <a:effectLst/>
                          <a:latin typeface="Segoe Print" panose="02000600000000000000" pitchFamily="2" charset="0"/>
                        </a:rPr>
                        <a:t>De 1 a 5 años</a:t>
                      </a:r>
                      <a:endParaRPr lang="es-AR" sz="1100" kern="100" dirty="0">
                        <a:effectLst/>
                        <a:latin typeface="Segoe Print" panose="020006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594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AR" sz="1000" kern="100">
                          <a:effectLst/>
                          <a:latin typeface="Segoe Print" panose="02000600000000000000" pitchFamily="2" charset="0"/>
                        </a:rPr>
                        <a:t>Uso</a:t>
                      </a:r>
                      <a:endParaRPr lang="es-AR" sz="1100" kern="100">
                        <a:effectLst/>
                        <a:latin typeface="Segoe Print" panose="020006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1000" kern="100" dirty="0">
                          <a:effectLst/>
                          <a:latin typeface="Segoe Print" panose="02000600000000000000" pitchFamily="2" charset="0"/>
                        </a:rPr>
                        <a:t>Apto para interior y exterior</a:t>
                      </a:r>
                      <a:endParaRPr lang="es-AR" sz="1100" kern="100" dirty="0">
                        <a:effectLst/>
                        <a:latin typeface="Segoe Print" panose="020006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38782"/>
                  </a:ext>
                </a:extLst>
              </a:tr>
            </a:tbl>
          </a:graphicData>
        </a:graphic>
      </p:graphicFrame>
      <p:pic>
        <p:nvPicPr>
          <p:cNvPr id="62" name="Imagen 61">
            <a:extLst>
              <a:ext uri="{FF2B5EF4-FFF2-40B4-BE49-F238E27FC236}">
                <a16:creationId xmlns:a16="http://schemas.microsoft.com/office/drawing/2014/main" id="{A09030BD-3E73-080C-33D5-A7F23C2040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649" y="4771840"/>
            <a:ext cx="1991475" cy="1667049"/>
          </a:xfrm>
          <a:prstGeom prst="rect">
            <a:avLst/>
          </a:prstGeom>
        </p:spPr>
      </p:pic>
      <p:pic>
        <p:nvPicPr>
          <p:cNvPr id="64" name="Imagen 63">
            <a:extLst>
              <a:ext uri="{FF2B5EF4-FFF2-40B4-BE49-F238E27FC236}">
                <a16:creationId xmlns:a16="http://schemas.microsoft.com/office/drawing/2014/main" id="{AE1371D4-7AE9-2F05-2F7A-9005CF7D2F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475" y="4771840"/>
            <a:ext cx="1966013" cy="1667049"/>
          </a:xfrm>
          <a:prstGeom prst="rect">
            <a:avLst/>
          </a:prstGeom>
        </p:spPr>
      </p:pic>
      <p:pic>
        <p:nvPicPr>
          <p:cNvPr id="68" name="Imagen 67">
            <a:extLst>
              <a:ext uri="{FF2B5EF4-FFF2-40B4-BE49-F238E27FC236}">
                <a16:creationId xmlns:a16="http://schemas.microsoft.com/office/drawing/2014/main" id="{616FAE37-2A3D-2E18-2F9F-32D4C0BD3A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398" y="4766745"/>
            <a:ext cx="2121341" cy="158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55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18" y="231742"/>
            <a:ext cx="2202018" cy="29319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657" y="241068"/>
            <a:ext cx="2192557" cy="292264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1540" y="844495"/>
            <a:ext cx="6509063" cy="4770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618" y="3229495"/>
            <a:ext cx="4569252" cy="344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75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n 43">
            <a:extLst>
              <a:ext uri="{FF2B5EF4-FFF2-40B4-BE49-F238E27FC236}">
                <a16:creationId xmlns:a16="http://schemas.microsoft.com/office/drawing/2014/main" id="{45F0EBF4-A04A-E07E-C36E-2A6D639D27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82" y="2199487"/>
            <a:ext cx="2588506" cy="2600731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2FF9D531-45D8-BD6C-8A0E-F25C236A2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2" y="1331742"/>
            <a:ext cx="6393041" cy="3983774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A5B6CD66-444D-0505-C9F0-A6216B81AB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47" y="2199487"/>
            <a:ext cx="2600731" cy="260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0464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n 51">
            <a:extLst>
              <a:ext uri="{FF2B5EF4-FFF2-40B4-BE49-F238E27FC236}">
                <a16:creationId xmlns:a16="http://schemas.microsoft.com/office/drawing/2014/main" id="{E4F1350F-903B-E0C9-C273-D6C3CFDC36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" y="268994"/>
            <a:ext cx="2880086" cy="2880086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DA8CE932-92F6-CEB9-CDB3-4235EF5B30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699" y="268994"/>
            <a:ext cx="2880086" cy="2880086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1B249FFF-4DE7-3C0E-5DC5-3B107D0AD1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8994"/>
            <a:ext cx="2880086" cy="2880086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2043EC59-4712-0228-9E44-5EE18D0A80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301" y="268994"/>
            <a:ext cx="2893398" cy="2880085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D7BBA7BB-49DF-554F-F661-50B1A8D9C4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" y="3429000"/>
            <a:ext cx="2880086" cy="2880086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82DB1A02-82F3-6F17-F4A5-2D61F82FAD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699" y="3429000"/>
            <a:ext cx="2880086" cy="2880086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A3A6D148-A8D4-8D2D-6439-BF834E4E43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2880086" cy="2880086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0AA8D23B-B969-F022-2D22-31FC770F30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301" y="3429000"/>
            <a:ext cx="2880086" cy="288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714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766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0B39BAE-167A-76CA-3EB4-8161EFD9D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915" y="382555"/>
            <a:ext cx="6278360" cy="611093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D1A83D9-6F8A-9A32-4D4C-AD71B7742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029" y="4962493"/>
            <a:ext cx="2338007" cy="153099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60E3350-B17E-BAED-C067-5A13A1B06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029" y="3317522"/>
            <a:ext cx="2196464" cy="164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449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25834375-813A-F688-A640-FA7F886AA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437" y="3685457"/>
            <a:ext cx="3051248" cy="30512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62E0027-F524-F80C-4849-A45CE327C8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710" y="2687217"/>
            <a:ext cx="3051248" cy="305124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C884D64-DC99-DD81-F3A8-2BE176443E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390" y="1903375"/>
            <a:ext cx="3051249" cy="305124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C07BBE9-A13D-F492-9847-E6DE2058E7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19" y="251928"/>
            <a:ext cx="3051249" cy="367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323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5942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17294E0-FC4E-3512-08D8-632704C02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0443" y="203200"/>
            <a:ext cx="344090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00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11B9C8F-4725-3784-D8D5-A12E6FE31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61" y="495260"/>
            <a:ext cx="2886478" cy="511563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D2AE8C9-D8E7-1E59-458B-9948A632C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453" y="495260"/>
            <a:ext cx="4207988" cy="514924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C96CC51-3404-8473-B6F7-1C3C0DBE6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3655" y="495260"/>
            <a:ext cx="3985346" cy="514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767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9568CAA-58F1-0E03-1123-C8D7D43B7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75" y="172720"/>
            <a:ext cx="3393706" cy="339370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DFD9861-03F8-07EA-F951-2F72067CB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2800" y="1564640"/>
            <a:ext cx="4086933" cy="3393706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7191120E-75CD-A898-808F-84C499B7D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252" y="2621280"/>
            <a:ext cx="4124960" cy="412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1842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8562D52-1520-44DF-DFE0-788ADF374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95" y="1007148"/>
            <a:ext cx="2995685" cy="3937791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875125C1-48C3-C35D-6E06-F49BD071C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680" y="1022784"/>
            <a:ext cx="3906520" cy="390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7951286-3034-D351-BD28-5431C4857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0200" y="1022784"/>
            <a:ext cx="3906520" cy="390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82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0825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4115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CF0F0716-F9AE-A951-A5C8-60968A3ED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42" y="538480"/>
            <a:ext cx="3263126" cy="578103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7D9B8B1-1240-FFB5-76B2-B80D4B579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58" y="538480"/>
            <a:ext cx="3257480" cy="578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826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CB5410-3C24-496A-DDCE-0CB958025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913" y="288136"/>
            <a:ext cx="3500175" cy="621175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A86850A-06FF-FFA5-6620-F0E27D734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42" y="288135"/>
            <a:ext cx="3507518" cy="620327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73AEEB6-8393-6045-C4D8-6D89146F09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195" y="288135"/>
            <a:ext cx="3500174" cy="620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490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E7CED984-4772-95FE-3B4A-08C28651A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0" y="492941"/>
            <a:ext cx="3275119" cy="579609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6406520-CE52-7ADF-8F1A-B0D72DA67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560" y="489107"/>
            <a:ext cx="3266880" cy="579226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A3BF5D0-A32A-ED8F-BA63-5ED9B8B63B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071" y="492941"/>
            <a:ext cx="3266880" cy="579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206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6370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4999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9510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381" y="92678"/>
            <a:ext cx="4745015" cy="474377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1341" y="4491373"/>
            <a:ext cx="2402055" cy="22739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5458" y="4491373"/>
            <a:ext cx="2465883" cy="236662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DE68E7B-F806-49E5-1DCD-9BB8CCC57CE1}"/>
              </a:ext>
            </a:extLst>
          </p:cNvPr>
          <p:cNvSpPr txBox="1"/>
          <p:nvPr/>
        </p:nvSpPr>
        <p:spPr>
          <a:xfrm>
            <a:off x="57602" y="92678"/>
            <a:ext cx="7067855" cy="6717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1600" b="1" i="0" dirty="0">
                <a:effectLst/>
                <a:latin typeface="Segoe Print" panose="02000600000000000000" pitchFamily="2" charset="0"/>
              </a:rPr>
              <a:t>Máquina de Pilates Multifuncional y Portátil </a:t>
            </a:r>
          </a:p>
          <a:p>
            <a:endParaRPr lang="es-AR" sz="1600" b="1" dirty="0">
              <a:latin typeface="Segoe Print" panose="02000600000000000000" pitchFamily="2" charset="0"/>
            </a:endParaRPr>
          </a:p>
          <a:p>
            <a:r>
              <a:rPr lang="es-AR" sz="1100" b="0" i="0" dirty="0">
                <a:effectLst/>
                <a:latin typeface="Segoe Print" panose="02000600000000000000" pitchFamily="2" charset="0"/>
              </a:rPr>
              <a:t>Diseñada para ofrecer múltiples métodos de ejercicio con la máxima seguridad y comodidad. </a:t>
            </a:r>
          </a:p>
          <a:p>
            <a:endParaRPr lang="es-AR" sz="1100" dirty="0">
              <a:latin typeface="Segoe Print" panose="02000600000000000000" pitchFamily="2" charset="0"/>
            </a:endParaRPr>
          </a:p>
          <a:p>
            <a:r>
              <a:rPr lang="es-AR" sz="1100" b="0" i="0" dirty="0">
                <a:effectLst/>
                <a:latin typeface="Segoe Print" panose="02000600000000000000" pitchFamily="2" charset="0"/>
              </a:rPr>
              <a:t>Su sistema plegable y ligero facilita el transporte y el guardado, permitiéndote entrenar en casa o donde quieras. </a:t>
            </a:r>
          </a:p>
          <a:p>
            <a:endParaRPr lang="es-AR" sz="1100" dirty="0">
              <a:latin typeface="Segoe Print" panose="02000600000000000000" pitchFamily="2" charset="0"/>
            </a:endParaRPr>
          </a:p>
          <a:p>
            <a:r>
              <a:rPr lang="es-AR" sz="1100" b="0" i="0" dirty="0">
                <a:effectLst/>
                <a:latin typeface="Segoe Print" panose="02000600000000000000" pitchFamily="2" charset="0"/>
              </a:rPr>
              <a:t>Equipada con extractor de cuerda y soporte multifuncional, este equipo versátil te ayuda a trabajar todos los grupos musculares, combinando fuerza y cardio en una misma rutina, con especial énfasis en pecho, abdomen y mejora de la condición física general. </a:t>
            </a:r>
          </a:p>
          <a:p>
            <a:endParaRPr lang="es-AR" sz="1100" dirty="0">
              <a:latin typeface="Segoe Print" panose="02000600000000000000" pitchFamily="2" charset="0"/>
            </a:endParaRPr>
          </a:p>
          <a:p>
            <a:r>
              <a:rPr lang="es-AR" sz="1100" b="0" i="0" dirty="0">
                <a:effectLst/>
                <a:latin typeface="Segoe Print" panose="02000600000000000000" pitchFamily="2" charset="0"/>
              </a:rPr>
              <a:t>Su rueda abdominal con diseño de rebote automático facilita el entrenamiento a principiantes y a quienes buscan un ejercicio más suave pero efectivo. </a:t>
            </a:r>
          </a:p>
          <a:p>
            <a:endParaRPr lang="es-AR" sz="1100" dirty="0">
              <a:latin typeface="Segoe Print" panose="02000600000000000000" pitchFamily="2" charset="0"/>
            </a:endParaRPr>
          </a:p>
          <a:p>
            <a:r>
              <a:rPr lang="es-AR" sz="1100" b="0" i="0" dirty="0">
                <a:effectLst/>
                <a:latin typeface="Segoe Print" panose="02000600000000000000" pitchFamily="2" charset="0"/>
              </a:rPr>
              <a:t>Fabricada con materiales de alta resistencia, garantiza estabilidad y durabilidad incluso en rutinas de alta intensidad, evitando deformaciones o daños. </a:t>
            </a:r>
            <a:endParaRPr lang="es-AR" sz="1100" dirty="0">
              <a:latin typeface="Segoe Print" panose="02000600000000000000" pitchFamily="2" charset="0"/>
            </a:endParaRPr>
          </a:p>
          <a:p>
            <a:r>
              <a:rPr lang="es-AR" sz="1100" b="0" i="0" dirty="0">
                <a:effectLst/>
                <a:latin typeface="Segoe Print" panose="02000600000000000000" pitchFamily="2" charset="0"/>
              </a:rPr>
              <a:t>Además, incorpora 2 empuñaduras de empuje para un entrenamiento más completo, fortaleciendo pectorales, hombros, brazos y la parte superior del cuerpo. </a:t>
            </a:r>
          </a:p>
          <a:p>
            <a:endParaRPr lang="es-AR" sz="1100" dirty="0">
              <a:latin typeface="Segoe Print" panose="02000600000000000000" pitchFamily="2" charset="0"/>
            </a:endParaRPr>
          </a:p>
          <a:p>
            <a:r>
              <a:rPr lang="es-AR" sz="1100" b="0" i="0" dirty="0">
                <a:effectLst/>
                <a:latin typeface="Segoe Print" panose="02000600000000000000" pitchFamily="2" charset="0"/>
              </a:rPr>
              <a:t>Compacta, elegante y fácil de transportar, esta máquina de pilates es tu aliada para añadir variedad a tu rutina y alcanzar tus objetivos de forma física en cualquier momento y lugar. </a:t>
            </a:r>
          </a:p>
          <a:p>
            <a:endParaRPr lang="es-AR" sz="1100" dirty="0">
              <a:latin typeface="Segoe Print" panose="02000600000000000000" pitchFamily="2" charset="0"/>
            </a:endParaRPr>
          </a:p>
          <a:p>
            <a:r>
              <a:rPr lang="es-AR" sz="1050" b="0" i="0" dirty="0">
                <a:effectLst/>
                <a:latin typeface="Segoe Print" panose="02000600000000000000" pitchFamily="2" charset="0"/>
              </a:rPr>
              <a:t>Ideal para: </a:t>
            </a:r>
          </a:p>
          <a:p>
            <a:r>
              <a:rPr lang="es-AR" sz="1050" b="0" i="0" dirty="0">
                <a:effectLst/>
                <a:latin typeface="Segoe Print" panose="02000600000000000000" pitchFamily="2" charset="0"/>
              </a:rPr>
              <a:t>-Tonificar y fortalecer todos los grupos musculares. </a:t>
            </a:r>
          </a:p>
          <a:p>
            <a:r>
              <a:rPr lang="es-AR" sz="1050" b="0" i="0" dirty="0">
                <a:effectLst/>
                <a:latin typeface="Segoe Print" panose="02000600000000000000" pitchFamily="2" charset="0"/>
              </a:rPr>
              <a:t>-Mejorar postura y movilidad. </a:t>
            </a:r>
          </a:p>
          <a:p>
            <a:r>
              <a:rPr lang="es-AR" sz="1050" b="0" i="0" dirty="0">
                <a:effectLst/>
                <a:latin typeface="Segoe Print" panose="02000600000000000000" pitchFamily="2" charset="0"/>
              </a:rPr>
              <a:t>-Ejercicios de bajo impacto y rehabilitación. </a:t>
            </a:r>
          </a:p>
          <a:p>
            <a:r>
              <a:rPr lang="es-AR" sz="1050" b="0" i="0" dirty="0">
                <a:effectLst/>
                <a:latin typeface="Segoe Print" panose="02000600000000000000" pitchFamily="2" charset="0"/>
              </a:rPr>
              <a:t>-Uso en casa o en espacios reducidos. </a:t>
            </a:r>
          </a:p>
          <a:p>
            <a:endParaRPr lang="es-AR" sz="1050" b="0" i="0" dirty="0">
              <a:effectLst/>
              <a:latin typeface="Proxima Nova"/>
            </a:endParaRPr>
          </a:p>
          <a:p>
            <a:r>
              <a:rPr lang="es-AR" sz="1050" b="0" i="0" dirty="0">
                <a:effectLst/>
                <a:latin typeface="Segoe Print" panose="02000600000000000000" pitchFamily="2" charset="0"/>
              </a:rPr>
              <a:t>Detalles del Producto y Medidas: </a:t>
            </a:r>
          </a:p>
          <a:p>
            <a:r>
              <a:rPr lang="es-AR" sz="1050" b="0" i="0" dirty="0">
                <a:effectLst/>
                <a:latin typeface="Segoe Print" panose="02000600000000000000" pitchFamily="2" charset="0"/>
              </a:rPr>
              <a:t>Medidas (Desplegada): 99 x 40,5 x 3 cm </a:t>
            </a:r>
            <a:r>
              <a:rPr lang="es-AR" sz="1050" b="0" i="0" dirty="0" err="1">
                <a:effectLst/>
                <a:latin typeface="Segoe Print" panose="02000600000000000000" pitchFamily="2" charset="0"/>
              </a:rPr>
              <a:t>aprox</a:t>
            </a:r>
            <a:r>
              <a:rPr lang="es-AR" sz="1050" b="0" i="0" dirty="0">
                <a:effectLst/>
                <a:latin typeface="Segoe Print" panose="02000600000000000000" pitchFamily="2" charset="0"/>
              </a:rPr>
              <a:t> </a:t>
            </a:r>
          </a:p>
          <a:p>
            <a:r>
              <a:rPr lang="es-AR" sz="1050" b="0" i="0" dirty="0">
                <a:effectLst/>
                <a:latin typeface="Segoe Print" panose="02000600000000000000" pitchFamily="2" charset="0"/>
              </a:rPr>
              <a:t>Medidas (Plegada): 42 x 50 x 6 cm </a:t>
            </a:r>
            <a:r>
              <a:rPr lang="es-AR" sz="1050" b="0" i="0" dirty="0" err="1">
                <a:effectLst/>
                <a:latin typeface="Segoe Print" panose="02000600000000000000" pitchFamily="2" charset="0"/>
              </a:rPr>
              <a:t>aprox</a:t>
            </a:r>
            <a:r>
              <a:rPr lang="es-AR" sz="1050" b="0" i="0" dirty="0">
                <a:effectLst/>
                <a:latin typeface="Segoe Print" panose="02000600000000000000" pitchFamily="2" charset="0"/>
              </a:rPr>
              <a:t> </a:t>
            </a:r>
          </a:p>
          <a:p>
            <a:r>
              <a:rPr lang="es-AR" sz="1050" b="0" i="0" dirty="0">
                <a:effectLst/>
                <a:latin typeface="Segoe Print" panose="02000600000000000000" pitchFamily="2" charset="0"/>
              </a:rPr>
              <a:t>Capacidad de Peso: 330 </a:t>
            </a:r>
            <a:r>
              <a:rPr lang="es-AR" sz="1050" b="0" i="0" dirty="0" err="1">
                <a:effectLst/>
                <a:latin typeface="Segoe Print" panose="02000600000000000000" pitchFamily="2" charset="0"/>
              </a:rPr>
              <a:t>lbs</a:t>
            </a:r>
            <a:r>
              <a:rPr lang="es-AR" sz="1050" b="0" i="0" dirty="0">
                <a:effectLst/>
                <a:latin typeface="Segoe Print" panose="02000600000000000000" pitchFamily="2" charset="0"/>
              </a:rPr>
              <a:t> (150 kg aprox.)</a:t>
            </a:r>
          </a:p>
          <a:p>
            <a:endParaRPr lang="es-AR" sz="1050" dirty="0">
              <a:latin typeface="Segoe Print" panose="02000600000000000000" pitchFamily="2" charset="0"/>
            </a:endParaRPr>
          </a:p>
          <a:p>
            <a:r>
              <a:rPr lang="es-AR" sz="1050" b="0" i="0" dirty="0">
                <a:effectLst/>
                <a:latin typeface="Segoe Print" panose="02000600000000000000" pitchFamily="2" charset="0"/>
              </a:rPr>
              <a:t>Incluye: </a:t>
            </a:r>
          </a:p>
          <a:p>
            <a:r>
              <a:rPr lang="es-AR" sz="1050" b="0" i="0" dirty="0">
                <a:effectLst/>
                <a:latin typeface="Segoe Print" panose="02000600000000000000" pitchFamily="2" charset="0"/>
              </a:rPr>
              <a:t>-Temporizador inteligente. </a:t>
            </a:r>
          </a:p>
          <a:p>
            <a:r>
              <a:rPr lang="es-AR" sz="1050" b="0" i="0" dirty="0">
                <a:effectLst/>
                <a:latin typeface="Segoe Print" panose="02000600000000000000" pitchFamily="2" charset="0"/>
              </a:rPr>
              <a:t>-Almohadilla de apoyo. </a:t>
            </a:r>
          </a:p>
          <a:p>
            <a:r>
              <a:rPr lang="es-AR" sz="1050" b="0" i="0" dirty="0">
                <a:effectLst/>
                <a:latin typeface="Segoe Print" panose="02000600000000000000" pitchFamily="2" charset="0"/>
              </a:rPr>
              <a:t>-Coderas. -Bandas de resistencia. </a:t>
            </a:r>
          </a:p>
          <a:p>
            <a:r>
              <a:rPr lang="es-AR" sz="1050" b="0" i="0" dirty="0">
                <a:effectLst/>
                <a:latin typeface="Segoe Print" panose="02000600000000000000" pitchFamily="2" charset="0"/>
              </a:rPr>
              <a:t>-Base y agarres antideslizantes. </a:t>
            </a:r>
          </a:p>
          <a:p>
            <a:r>
              <a:rPr lang="es-AR" sz="1050" b="0" i="0" dirty="0">
                <a:effectLst/>
                <a:latin typeface="Segoe Print" panose="02000600000000000000" pitchFamily="2" charset="0"/>
              </a:rPr>
              <a:t>-Manual con instrucciones y rutinas.</a:t>
            </a:r>
            <a:endParaRPr lang="es-AR" sz="1100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190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07" y="159254"/>
            <a:ext cx="3166667" cy="316583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07" y="3574472"/>
            <a:ext cx="3200400" cy="319956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385" y="159254"/>
            <a:ext cx="3361057" cy="316583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7347" y="3848792"/>
            <a:ext cx="4000878" cy="23969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4492" y="159254"/>
            <a:ext cx="3200400" cy="316583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4490" y="3574472"/>
            <a:ext cx="3200401" cy="319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49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46" y="241069"/>
            <a:ext cx="3800438" cy="379819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4240" y="241069"/>
            <a:ext cx="2477373" cy="371508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98" y="4151663"/>
            <a:ext cx="2501703" cy="250104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8735" y="4180397"/>
            <a:ext cx="2920594" cy="250104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6463" y="4151663"/>
            <a:ext cx="2142089" cy="258037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2139" y="4180397"/>
            <a:ext cx="3152389" cy="250104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7716" y="241069"/>
            <a:ext cx="3840835" cy="371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43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8784" y="264065"/>
            <a:ext cx="2610000" cy="301152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821" y="264065"/>
            <a:ext cx="3168740" cy="301152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812" y="3790603"/>
            <a:ext cx="2863944" cy="286319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5221" y="3790603"/>
            <a:ext cx="2877340" cy="287658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8629" y="3790603"/>
            <a:ext cx="2863943" cy="286319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936" y="170669"/>
            <a:ext cx="4823690" cy="33624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770" y="3790603"/>
            <a:ext cx="2863211" cy="286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0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32" y="473825"/>
            <a:ext cx="2822228" cy="262664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259" y="496686"/>
            <a:ext cx="5067741" cy="551133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553" y="496686"/>
            <a:ext cx="2713657" cy="256845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1937" y="3591099"/>
            <a:ext cx="3647516" cy="260946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153" y="3229495"/>
            <a:ext cx="3195784" cy="319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453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257082</TotalTime>
  <Words>1896</Words>
  <Application>Microsoft Office PowerPoint</Application>
  <PresentationFormat>Panorámica</PresentationFormat>
  <Paragraphs>190</Paragraphs>
  <Slides>46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2" baseType="lpstr">
      <vt:lpstr>Arial</vt:lpstr>
      <vt:lpstr>Calibri</vt:lpstr>
      <vt:lpstr>Calibri Light</vt:lpstr>
      <vt:lpstr>Proxima Nova</vt:lpstr>
      <vt:lpstr>Segoe Print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fernando Aleandri</dc:creator>
  <cp:lastModifiedBy>FerHP</cp:lastModifiedBy>
  <cp:revision>553</cp:revision>
  <dcterms:created xsi:type="dcterms:W3CDTF">2021-06-15T23:07:30Z</dcterms:created>
  <dcterms:modified xsi:type="dcterms:W3CDTF">2026-03-18T12:08:55Z</dcterms:modified>
</cp:coreProperties>
</file>